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8" r:id="rId2"/>
    <p:sldId id="259" r:id="rId3"/>
    <p:sldId id="295" r:id="rId4"/>
    <p:sldId id="260" r:id="rId5"/>
    <p:sldId id="262" r:id="rId6"/>
    <p:sldId id="264" r:id="rId7"/>
    <p:sldId id="293" r:id="rId8"/>
    <p:sldId id="294" r:id="rId9"/>
    <p:sldId id="263" r:id="rId10"/>
    <p:sldId id="266" r:id="rId11"/>
    <p:sldId id="267" r:id="rId12"/>
    <p:sldId id="292" r:id="rId13"/>
    <p:sldId id="268" r:id="rId14"/>
    <p:sldId id="270" r:id="rId15"/>
    <p:sldId id="288" r:id="rId16"/>
    <p:sldId id="274" r:id="rId17"/>
    <p:sldId id="275" r:id="rId18"/>
    <p:sldId id="276" r:id="rId19"/>
    <p:sldId id="279" r:id="rId20"/>
    <p:sldId id="291" r:id="rId21"/>
    <p:sldId id="282" r:id="rId22"/>
    <p:sldId id="284" r:id="rId23"/>
    <p:sldId id="281" r:id="rId24"/>
    <p:sldId id="285" r:id="rId25"/>
    <p:sldId id="283" r:id="rId26"/>
    <p:sldId id="296" r:id="rId27"/>
    <p:sldId id="28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2" autoAdjust="0"/>
    <p:restoredTop sz="41455" autoAdjust="0"/>
  </p:normalViewPr>
  <p:slideViewPr>
    <p:cSldViewPr snapToGrid="0">
      <p:cViewPr varScale="1">
        <p:scale>
          <a:sx n="39" d="100"/>
          <a:sy n="39" d="100"/>
        </p:scale>
        <p:origin x="1998"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8D5DC-A4D2-43DE-AB18-3CC387A825DC}"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E4EB6-0454-427D-9FD8-1EB6793EBE1A}" type="slidenum">
              <a:rPr lang="en-US" smtClean="0"/>
              <a:t>‹#›</a:t>
            </a:fld>
            <a:endParaRPr lang="en-US"/>
          </a:p>
        </p:txBody>
      </p:sp>
    </p:spTree>
    <p:extLst>
      <p:ext uri="{BB962C8B-B14F-4D97-AF65-F5344CB8AC3E}">
        <p14:creationId xmlns:p14="http://schemas.microsoft.com/office/powerpoint/2010/main" val="30042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Arial" panose="020B0604020202020204" pitchFamily="34" charset="0"/>
              <a:buNone/>
            </a:pPr>
            <a:r>
              <a:rPr lang="en-US" sz="1800" dirty="0">
                <a:effectLst/>
                <a:latin typeface="Calibri" panose="020F0502020204030204" pitchFamily="34" charset="0"/>
              </a:rPr>
              <a:t>* I have the best cat in the world (her name is Cream but we call her Metz)</a:t>
            </a:r>
          </a:p>
          <a:p>
            <a:pPr rtl="0" fontAlgn="ctr">
              <a:spcBef>
                <a:spcPts val="0"/>
              </a:spcBef>
              <a:spcAft>
                <a:spcPts val="0"/>
              </a:spcAft>
              <a:buFont typeface="Arial" panose="020B0604020202020204" pitchFamily="34" charset="0"/>
              <a:buNone/>
            </a:pPr>
            <a:r>
              <a:rPr lang="en-US" sz="1800" dirty="0">
                <a:effectLst/>
                <a:latin typeface="Calibri" panose="020F0502020204030204" pitchFamily="34" charset="0"/>
              </a:rPr>
              <a:t>* I love music, dance, and theater</a:t>
            </a:r>
          </a:p>
          <a:p>
            <a:pPr rtl="0" fontAlgn="ctr">
              <a:spcBef>
                <a:spcPts val="0"/>
              </a:spcBef>
              <a:spcAft>
                <a:spcPts val="0"/>
              </a:spcAft>
              <a:buFont typeface="Arial" panose="020B0604020202020204" pitchFamily="34" charset="0"/>
              <a:buNone/>
            </a:pPr>
            <a:r>
              <a:rPr lang="en-US" sz="1800" dirty="0">
                <a:effectLst/>
                <a:latin typeface="Calibri" panose="020F0502020204030204" pitchFamily="34" charset="0"/>
              </a:rPr>
              <a:t>* My favorite courses at UW have all been philosophy courses</a:t>
            </a:r>
          </a:p>
          <a:p>
            <a:pPr rtl="0" fontAlgn="ctr">
              <a:spcBef>
                <a:spcPts val="0"/>
              </a:spcBef>
              <a:spcAft>
                <a:spcPts val="0"/>
              </a:spcAft>
              <a:buFont typeface="Arial" panose="020B0604020202020204" pitchFamily="34" charset="0"/>
              <a:buNone/>
            </a:pPr>
            <a:r>
              <a:rPr lang="en-US" sz="1800" dirty="0">
                <a:effectLst/>
                <a:latin typeface="Calibri" panose="020F0502020204030204" pitchFamily="34" charset="0"/>
              </a:rPr>
              <a:t>* I majored in Computer Science with a minor in Mathematics</a:t>
            </a:r>
          </a:p>
          <a:p>
            <a:pPr rtl="0" fontAlgn="ctr">
              <a:spcBef>
                <a:spcPts val="0"/>
              </a:spcBef>
              <a:spcAft>
                <a:spcPts val="0"/>
              </a:spcAft>
              <a:buFont typeface="Arial" panose="020B0604020202020204" pitchFamily="34" charset="0"/>
              <a:buNone/>
            </a:pPr>
            <a:r>
              <a:rPr lang="en-US" sz="1800" dirty="0">
                <a:effectLst/>
                <a:latin typeface="Calibri" panose="020F0502020204030204" pitchFamily="34" charset="0"/>
              </a:rPr>
              <a:t>* I did research in a biocomputing lab working with DNA and research in computer vision working on land cover mapping of satellite images</a:t>
            </a:r>
          </a:p>
          <a:p>
            <a:pPr rtl="0" fontAlgn="ctr">
              <a:spcBef>
                <a:spcPts val="0"/>
              </a:spcBef>
              <a:spcAft>
                <a:spcPts val="0"/>
              </a:spcAft>
              <a:buFont typeface="Arial" panose="020B0604020202020204" pitchFamily="34" charset="0"/>
              <a:buNone/>
            </a:pPr>
            <a:r>
              <a:rPr lang="en-US" sz="1800" dirty="0">
                <a:effectLst/>
                <a:latin typeface="Calibri" panose="020F0502020204030204" pitchFamily="34" charset="0"/>
              </a:rPr>
              <a:t>* All of this to say I have many interests but my absolute favorite experience as an undergraduate student has been </a:t>
            </a:r>
            <a:r>
              <a:rPr lang="en-US" sz="1800" dirty="0" err="1">
                <a:effectLst/>
                <a:latin typeface="Calibri" panose="020F0502020204030204" pitchFamily="34" charset="0"/>
              </a:rPr>
              <a:t>TAing</a:t>
            </a:r>
            <a:r>
              <a:rPr lang="en-US" sz="1800" dirty="0">
                <a:effectLst/>
                <a:latin typeface="Calibri" panose="020F0502020204030204" pitchFamily="34" charset="0"/>
              </a:rPr>
              <a:t> for CSE 142 (started in Fall 2018)</a:t>
            </a:r>
          </a:p>
        </p:txBody>
      </p:sp>
      <p:sp>
        <p:nvSpPr>
          <p:cNvPr id="4" name="Slide Number Placeholder 3"/>
          <p:cNvSpPr>
            <a:spLocks noGrp="1"/>
          </p:cNvSpPr>
          <p:nvPr>
            <p:ph type="sldNum" sz="quarter" idx="5"/>
          </p:nvPr>
        </p:nvSpPr>
        <p:spPr/>
        <p:txBody>
          <a:bodyPr/>
          <a:lstStyle/>
          <a:p>
            <a:fld id="{0A1E4EB6-0454-427D-9FD8-1EB6793EBE1A}" type="slidenum">
              <a:rPr lang="en-US" smtClean="0"/>
              <a:t>4</a:t>
            </a:fld>
            <a:endParaRPr lang="en-US"/>
          </a:p>
        </p:txBody>
      </p:sp>
    </p:spTree>
    <p:extLst>
      <p:ext uri="{BB962C8B-B14F-4D97-AF65-F5344CB8AC3E}">
        <p14:creationId xmlns:p14="http://schemas.microsoft.com/office/powerpoint/2010/main" val="49170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Try to read through all of it by the end of the week because there will be questions on the first checkpoint relating to it (you can refer back to the syllabus when answering the questions)</a:t>
            </a:r>
          </a:p>
        </p:txBody>
      </p:sp>
      <p:sp>
        <p:nvSpPr>
          <p:cNvPr id="4" name="Slide Number Placeholder 3"/>
          <p:cNvSpPr>
            <a:spLocks noGrp="1"/>
          </p:cNvSpPr>
          <p:nvPr>
            <p:ph type="sldNum" sz="quarter" idx="5"/>
          </p:nvPr>
        </p:nvSpPr>
        <p:spPr/>
        <p:txBody>
          <a:bodyPr/>
          <a:lstStyle/>
          <a:p>
            <a:fld id="{0A1E4EB6-0454-427D-9FD8-1EB6793EBE1A}" type="slidenum">
              <a:rPr lang="en-US" smtClean="0"/>
              <a:t>18</a:t>
            </a:fld>
            <a:endParaRPr lang="en-US"/>
          </a:p>
        </p:txBody>
      </p:sp>
    </p:spTree>
    <p:extLst>
      <p:ext uri="{BB962C8B-B14F-4D97-AF65-F5344CB8AC3E}">
        <p14:creationId xmlns:p14="http://schemas.microsoft.com/office/powerpoint/2010/main" val="279141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Discussion tab for course message board</a:t>
            </a:r>
          </a:p>
          <a:p>
            <a:pPr marL="628650" lvl="1" indent="-171450">
              <a:buFont typeface="Arial" panose="020B0604020202020204" pitchFamily="34" charset="0"/>
              <a:buChar char="•"/>
            </a:pPr>
            <a:r>
              <a:rPr lang="en-US" dirty="0"/>
              <a:t>Announcements (assessment/feedback release, supplemental content)</a:t>
            </a:r>
          </a:p>
          <a:p>
            <a:pPr marL="628650" lvl="1" indent="-171450">
              <a:buFont typeface="Arial" panose="020B0604020202020204" pitchFamily="34" charset="0"/>
              <a:buChar char="•"/>
            </a:pPr>
            <a:r>
              <a:rPr lang="en-US" dirty="0"/>
              <a:t>Clarifying questions about lecture/section/lab/spec</a:t>
            </a:r>
          </a:p>
          <a:p>
            <a:pPr marL="628650" lvl="1" indent="-171450">
              <a:buFont typeface="Arial" panose="020B0604020202020204" pitchFamily="34" charset="0"/>
              <a:buChar char="•"/>
            </a:pPr>
            <a:r>
              <a:rPr lang="en-US" dirty="0" err="1"/>
              <a:t>Megathread</a:t>
            </a:r>
            <a:r>
              <a:rPr lang="en-US" dirty="0"/>
              <a:t> for lecture questions (also live stream link, which is also available through Panopto folder on Canvas)</a:t>
            </a:r>
          </a:p>
          <a:p>
            <a:pPr marL="628650" lvl="1" indent="-171450">
              <a:buFont typeface="Arial" panose="020B0604020202020204" pitchFamily="34" charset="0"/>
              <a:buChar char="•"/>
            </a:pPr>
            <a:r>
              <a:rPr lang="en-US" dirty="0"/>
              <a:t>Private questions about assessment code</a:t>
            </a:r>
          </a:p>
          <a:p>
            <a:pPr marL="171450" indent="-171450">
              <a:buFont typeface="Arial" panose="020B0604020202020204" pitchFamily="34" charset="0"/>
              <a:buChar char="•"/>
            </a:pPr>
            <a:r>
              <a:rPr lang="en-US" dirty="0"/>
              <a:t>Lessons tab for lecture, section, lab, and assessment content (all links on the course website as well)</a:t>
            </a:r>
          </a:p>
        </p:txBody>
      </p:sp>
      <p:sp>
        <p:nvSpPr>
          <p:cNvPr id="4" name="Slide Number Placeholder 3"/>
          <p:cNvSpPr>
            <a:spLocks noGrp="1"/>
          </p:cNvSpPr>
          <p:nvPr>
            <p:ph type="sldNum" sz="quarter" idx="5"/>
          </p:nvPr>
        </p:nvSpPr>
        <p:spPr/>
        <p:txBody>
          <a:bodyPr/>
          <a:lstStyle/>
          <a:p>
            <a:fld id="{0A1E4EB6-0454-427D-9FD8-1EB6793EBE1A}" type="slidenum">
              <a:rPr lang="en-US" smtClean="0"/>
              <a:t>19</a:t>
            </a:fld>
            <a:endParaRPr lang="en-US"/>
          </a:p>
        </p:txBody>
      </p:sp>
    </p:spTree>
    <p:extLst>
      <p:ext uri="{BB962C8B-B14F-4D97-AF65-F5344CB8AC3E}">
        <p14:creationId xmlns:p14="http://schemas.microsoft.com/office/powerpoint/2010/main" val="320869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JDK stands for Java Development Kit (you need Java installed on your computer to be able to write in Java)</a:t>
            </a:r>
          </a:p>
          <a:p>
            <a:pPr marL="171450" indent="-171450">
              <a:buFont typeface="Arial" panose="020B0604020202020204" pitchFamily="34" charset="0"/>
              <a:buChar char="•"/>
            </a:pPr>
            <a:r>
              <a:rPr lang="en-US" dirty="0" err="1"/>
              <a:t>jGRASP</a:t>
            </a:r>
            <a:r>
              <a:rPr lang="en-US" dirty="0"/>
              <a:t> is an IDE (Integrated Development Environment) aka a text editor for code where you can also run the programs </a:t>
            </a:r>
          </a:p>
          <a:p>
            <a:pPr marL="171450" indent="-171450">
              <a:buFont typeface="Arial" panose="020B0604020202020204" pitchFamily="34" charset="0"/>
              <a:buChar char="•"/>
            </a:pPr>
            <a:r>
              <a:rPr lang="en-US" dirty="0"/>
              <a:t>Can use whatever IDE you want, but we recommend </a:t>
            </a:r>
            <a:r>
              <a:rPr lang="en-US" dirty="0" err="1"/>
              <a:t>jGRASP</a:t>
            </a:r>
            <a:r>
              <a:rPr lang="en-US" dirty="0"/>
              <a:t> for beginners because it’s relatively simple but still has a lot of nice features</a:t>
            </a:r>
          </a:p>
        </p:txBody>
      </p:sp>
      <p:sp>
        <p:nvSpPr>
          <p:cNvPr id="4" name="Slide Number Placeholder 3"/>
          <p:cNvSpPr>
            <a:spLocks noGrp="1"/>
          </p:cNvSpPr>
          <p:nvPr>
            <p:ph type="sldNum" sz="quarter" idx="5"/>
          </p:nvPr>
        </p:nvSpPr>
        <p:spPr/>
        <p:txBody>
          <a:bodyPr/>
          <a:lstStyle/>
          <a:p>
            <a:fld id="{0A1E4EB6-0454-427D-9FD8-1EB6793EBE1A}" type="slidenum">
              <a:rPr lang="en-US" smtClean="0"/>
              <a:t>20</a:t>
            </a:fld>
            <a:endParaRPr lang="en-US"/>
          </a:p>
        </p:txBody>
      </p:sp>
    </p:spTree>
    <p:extLst>
      <p:ext uri="{BB962C8B-B14F-4D97-AF65-F5344CB8AC3E}">
        <p14:creationId xmlns:p14="http://schemas.microsoft.com/office/powerpoint/2010/main" val="900478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Checkpoint 1 and Take Home Assessment 1 are released today (Wednesday)</a:t>
            </a:r>
          </a:p>
          <a:p>
            <a:pPr marL="171450" indent="-171450">
              <a:buFont typeface="Arial" panose="020B0604020202020204" pitchFamily="34" charset="0"/>
              <a:buChar char="•"/>
            </a:pPr>
            <a:r>
              <a:rPr lang="en-US" dirty="0"/>
              <a:t>CPs due Saturdays 11:59pm – CP1 about syllabus, THA1 spec, and short coding problem ~ coding problem we will finish covering the material needed on Friday</a:t>
            </a:r>
          </a:p>
          <a:p>
            <a:pPr marL="171450" indent="-171450">
              <a:buFont typeface="Arial" panose="020B0604020202020204" pitchFamily="34" charset="0"/>
              <a:buChar char="•"/>
            </a:pPr>
            <a:r>
              <a:rPr lang="en-US" dirty="0"/>
              <a:t>THAs usually due Tuesdays 11:59pm the following week after released, but THA1 will be due next Wednesday since today is our first day of lecture</a:t>
            </a:r>
          </a:p>
          <a:p>
            <a:pPr marL="171450" indent="-171450">
              <a:buFont typeface="Arial" panose="020B0604020202020204" pitchFamily="34" charset="0"/>
              <a:buChar char="•"/>
            </a:pPr>
            <a:r>
              <a:rPr lang="en-US" dirty="0"/>
              <a:t>Reflection will be a file accompanying each THA submission</a:t>
            </a:r>
          </a:p>
          <a:p>
            <a:pPr marL="171450" indent="-171450">
              <a:buFont typeface="Arial" panose="020B0604020202020204" pitchFamily="34" charset="0"/>
              <a:buChar char="•"/>
            </a:pPr>
            <a:r>
              <a:rPr lang="en-US" dirty="0"/>
              <a:t>More about grading on Friday, but you can get started on both as soon as today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0A1E4EB6-0454-427D-9FD8-1EB6793EBE1A}" type="slidenum">
              <a:rPr lang="en-US" smtClean="0"/>
              <a:t>23</a:t>
            </a:fld>
            <a:endParaRPr lang="en-US"/>
          </a:p>
        </p:txBody>
      </p:sp>
    </p:spTree>
    <p:extLst>
      <p:ext uri="{BB962C8B-B14F-4D97-AF65-F5344CB8AC3E}">
        <p14:creationId xmlns:p14="http://schemas.microsoft.com/office/powerpoint/2010/main" val="2686772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Motivation -- first time showing mastery is when you're still learning and we provide feedback to help you improve in subsequent work</a:t>
            </a:r>
          </a:p>
          <a:p>
            <a:pPr lvl="1"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By the time A7 comes around, maybe you have a great grasp on methods, but you didn't when we first assessed you in A1</a:t>
            </a:r>
          </a:p>
          <a:p>
            <a:pPr lvl="1"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Things are cumulative, so the things from before continue to matter and be worked on</a:t>
            </a:r>
          </a:p>
          <a:p>
            <a:pPr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We'd like you to be able to show mastery after having more time and processing the feedback you receive from TA (show improvement after more time working with the material)</a:t>
            </a:r>
          </a:p>
          <a:p>
            <a:pPr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Staffing limitations mean we can accommodate 1 resubmitted assessment per student per week</a:t>
            </a:r>
          </a:p>
          <a:p>
            <a:pPr lvl="1"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Generally enough resubmissions to do one per assessment</a:t>
            </a:r>
          </a:p>
          <a:p>
            <a:pPr lvl="1"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Strategy: start early, break program down, and do as much as you can, and submit initially so you can get feedback from your TA on what you have so far</a:t>
            </a: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Late work</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Generally late work for THAs are not accepted, but email if you have DRS accommodations or extenuating circumstances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For checkpoints, can fill out late checkpoint token form – will have to find an article about a current CS topic or issue and write a description of the main points you found compelling</a:t>
            </a:r>
          </a:p>
          <a:p>
            <a:endParaRPr lang="en-US" dirty="0"/>
          </a:p>
        </p:txBody>
      </p:sp>
      <p:sp>
        <p:nvSpPr>
          <p:cNvPr id="4" name="Slide Number Placeholder 3"/>
          <p:cNvSpPr>
            <a:spLocks noGrp="1"/>
          </p:cNvSpPr>
          <p:nvPr>
            <p:ph type="sldNum" sz="quarter" idx="5"/>
          </p:nvPr>
        </p:nvSpPr>
        <p:spPr/>
        <p:txBody>
          <a:bodyPr/>
          <a:lstStyle/>
          <a:p>
            <a:fld id="{0A1E4EB6-0454-427D-9FD8-1EB6793EBE1A}" type="slidenum">
              <a:rPr lang="en-US" smtClean="0"/>
              <a:t>24</a:t>
            </a:fld>
            <a:endParaRPr lang="en-US"/>
          </a:p>
        </p:txBody>
      </p:sp>
    </p:spTree>
    <p:extLst>
      <p:ext uri="{BB962C8B-B14F-4D97-AF65-F5344CB8AC3E}">
        <p14:creationId xmlns:p14="http://schemas.microsoft.com/office/powerpoint/2010/main" val="1277042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rPr>
              <a:t>Final grade guarantees on syllabus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Additive, get credit for the work you show</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NOT starting at 100% and losing points --&gt; you don't have an estimated grade at any given point because you haven't done all the work to assess the final grade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rPr>
              <a:t>Minimum Grade Estimator sheet linked on Ed to keep track of what grade guarantees you have successfully met so far</a:t>
            </a:r>
          </a:p>
          <a:p>
            <a:r>
              <a:rPr lang="en-US" sz="1100" b="0" i="0" u="none" strike="noStrike" dirty="0">
                <a:solidFill>
                  <a:srgbClr val="000000"/>
                </a:solidFill>
                <a:effectLst/>
                <a:latin typeface="Arial" panose="020B0604020202020204" pitchFamily="34" charset="0"/>
              </a:rPr>
              <a:t>CPs grade S/N on getting a green checkmark on all slides</a:t>
            </a:r>
          </a:p>
          <a:p>
            <a:r>
              <a:rPr lang="en-US" sz="1100" b="0" i="0" u="none" strike="noStrike" dirty="0">
                <a:solidFill>
                  <a:srgbClr val="000000"/>
                </a:solidFill>
                <a:effectLst/>
                <a:latin typeface="Arial" panose="020B0604020202020204" pitchFamily="34" charset="0"/>
              </a:rPr>
              <a:t>Reflections S/N answering the questions</a:t>
            </a:r>
          </a:p>
          <a:p>
            <a:r>
              <a:rPr lang="en-US" sz="1100" b="0" i="0" u="none" strike="noStrike" dirty="0">
                <a:solidFill>
                  <a:srgbClr val="000000"/>
                </a:solidFill>
                <a:effectLst/>
                <a:latin typeface="Arial" panose="020B0604020202020204" pitchFamily="34" charset="0"/>
              </a:rPr>
              <a:t>Take-Home assessments general criteria on syllabus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4 dimensions --&gt; 4 separate grades for each THA (behavior, structure and design, use of language features, documentation/readability) which cover our 5 learning objectives (control features and data abstraction are largely covered by UOLF)</a:t>
            </a:r>
          </a:p>
          <a:p>
            <a:pPr marL="1143000" lvl="2"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Behavior can be checked by the tests on Ed</a:t>
            </a:r>
          </a:p>
          <a:p>
            <a:pPr marL="1143000" lvl="2"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Code Quality Guide has information on documentation and readability as well as many UOLF issues</a:t>
            </a:r>
          </a:p>
          <a:p>
            <a:pPr marL="1143000" lvl="2"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Rest of UOLF and SD are covered in class when we talk about design principles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Feedback will be given explaining what parts of the code don't align with the design principles/documentation and readability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Talk more about understanding grades when feedback is out</a:t>
            </a:r>
          </a:p>
          <a:p>
            <a:endParaRPr lang="en-US" dirty="0"/>
          </a:p>
        </p:txBody>
      </p:sp>
      <p:sp>
        <p:nvSpPr>
          <p:cNvPr id="4" name="Slide Number Placeholder 3"/>
          <p:cNvSpPr>
            <a:spLocks noGrp="1"/>
          </p:cNvSpPr>
          <p:nvPr>
            <p:ph type="sldNum" sz="quarter" idx="5"/>
          </p:nvPr>
        </p:nvSpPr>
        <p:spPr/>
        <p:txBody>
          <a:bodyPr/>
          <a:lstStyle/>
          <a:p>
            <a:fld id="{0A1E4EB6-0454-427D-9FD8-1EB6793EBE1A}" type="slidenum">
              <a:rPr lang="en-US" smtClean="0"/>
              <a:t>25</a:t>
            </a:fld>
            <a:endParaRPr lang="en-US"/>
          </a:p>
        </p:txBody>
      </p:sp>
    </p:spTree>
    <p:extLst>
      <p:ext uri="{BB962C8B-B14F-4D97-AF65-F5344CB8AC3E}">
        <p14:creationId xmlns:p14="http://schemas.microsoft.com/office/powerpoint/2010/main" val="21555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Arial" panose="020B0604020202020204" pitchFamily="34" charset="0"/>
              <a:buNone/>
            </a:pPr>
            <a:r>
              <a:rPr lang="en-US" sz="1100" dirty="0">
                <a:effectLst/>
                <a:latin typeface="Calibri" panose="020F0502020204030204" pitchFamily="34" charset="0"/>
              </a:rPr>
              <a:t>* Passionate about </a:t>
            </a:r>
            <a:r>
              <a:rPr lang="en-US" sz="1100" dirty="0" err="1">
                <a:effectLst/>
                <a:latin typeface="Calibri" panose="020F0502020204030204" pitchFamily="34" charset="0"/>
              </a:rPr>
              <a:t>TAing</a:t>
            </a:r>
            <a:r>
              <a:rPr lang="en-US" sz="1100" dirty="0">
                <a:effectLst/>
                <a:latin typeface="Calibri" panose="020F0502020204030204" pitchFamily="34" charset="0"/>
              </a:rPr>
              <a:t> and the power that we have as young people and students to teach and learn from each other</a:t>
            </a:r>
          </a:p>
          <a:p>
            <a:pPr rtl="0" fontAlgn="ctr">
              <a:spcBef>
                <a:spcPts val="0"/>
              </a:spcBef>
              <a:spcAft>
                <a:spcPts val="0"/>
              </a:spcAft>
              <a:buFont typeface="Arial" panose="020B0604020202020204" pitchFamily="34" charset="0"/>
              <a:buNone/>
            </a:pPr>
            <a:r>
              <a:rPr lang="en-US" sz="1100" dirty="0">
                <a:effectLst/>
                <a:latin typeface="Calibri" panose="020F0502020204030204" pitchFamily="34" charset="0"/>
              </a:rPr>
              <a:t>* We all have worked in 142 before and we care about your learning!!</a:t>
            </a:r>
          </a:p>
          <a:p>
            <a:pPr rtl="0" fontAlgn="ctr">
              <a:spcBef>
                <a:spcPts val="0"/>
              </a:spcBef>
              <a:spcAft>
                <a:spcPts val="0"/>
              </a:spcAft>
              <a:buFont typeface="Arial" panose="020B0604020202020204" pitchFamily="34" charset="0"/>
              <a:buNone/>
            </a:pPr>
            <a:r>
              <a:rPr lang="en-US" sz="1100" dirty="0">
                <a:effectLst/>
                <a:latin typeface="Calibri" panose="020F0502020204030204" pitchFamily="34" charset="0"/>
              </a:rPr>
              <a:t>* </a:t>
            </a:r>
            <a:r>
              <a:rPr lang="en-US" sz="1800" dirty="0">
                <a:effectLst/>
                <a:latin typeface="Calibri" panose="020F0502020204030204" pitchFamily="34" charset="0"/>
              </a:rPr>
              <a:t>Our goal is to show you that you are capable of learning how to interact with a computer to write programs that do all sorts of cool things</a:t>
            </a: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A1E4EB6-0454-427D-9FD8-1EB6793EBE1A}" type="slidenum">
              <a:rPr lang="en-US" smtClean="0"/>
              <a:t>5</a:t>
            </a:fld>
            <a:endParaRPr lang="en-US"/>
          </a:p>
        </p:txBody>
      </p:sp>
    </p:spTree>
    <p:extLst>
      <p:ext uri="{BB962C8B-B14F-4D97-AF65-F5344CB8AC3E}">
        <p14:creationId xmlns:p14="http://schemas.microsoft.com/office/powerpoint/2010/main" val="51542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 Many applications in various fields as a tool (maybe an engineering kind of thing as well as a science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 One core component common across computer science is the idea of “algorithmic thinking”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 Algorithm is not a computer-specific term necessarily – you can describe an algorithm (a step by step procedure) for anything: (putting on shoes even if you don’t put shoes on that still describes your process; science experiments with protocols; recipes for baking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 Programming is the process of taking an algorithm and translating it into a language that the computer can understand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 Programming languages describe certain syntax that allows us to interact with the computer and tell it what to do (we are going to learn the syntax for the Java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 Programming is a tool we use in computer science, and will be the main focus of our introductory class</a:t>
            </a:r>
          </a:p>
          <a:p>
            <a:endParaRPr lang="en-US" dirty="0"/>
          </a:p>
        </p:txBody>
      </p:sp>
      <p:sp>
        <p:nvSpPr>
          <p:cNvPr id="4" name="Slide Number Placeholder 3"/>
          <p:cNvSpPr>
            <a:spLocks noGrp="1"/>
          </p:cNvSpPr>
          <p:nvPr>
            <p:ph type="sldNum" sz="quarter" idx="5"/>
          </p:nvPr>
        </p:nvSpPr>
        <p:spPr/>
        <p:txBody>
          <a:bodyPr/>
          <a:lstStyle/>
          <a:p>
            <a:fld id="{0A1E4EB6-0454-427D-9FD8-1EB6793EBE1A}" type="slidenum">
              <a:rPr lang="en-US" smtClean="0"/>
              <a:t>7</a:t>
            </a:fld>
            <a:endParaRPr lang="en-US"/>
          </a:p>
        </p:txBody>
      </p:sp>
    </p:spTree>
    <p:extLst>
      <p:ext uri="{BB962C8B-B14F-4D97-AF65-F5344CB8AC3E}">
        <p14:creationId xmlns:p14="http://schemas.microsoft.com/office/powerpoint/2010/main" val="337656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out of the 5 is related to behavior (what the program does) – we are interested in writing programs that successfully do the task they are supposed to</a:t>
            </a:r>
          </a:p>
          <a:p>
            <a:r>
              <a:rPr lang="en-US" sz="1100" b="0" i="0" u="none" strike="noStrike" dirty="0">
                <a:solidFill>
                  <a:srgbClr val="000000"/>
                </a:solidFill>
                <a:effectLst/>
                <a:latin typeface="Arial" panose="020B0604020202020204" pitchFamily="34" charset="0"/>
              </a:rPr>
              <a:t>* However the code we write is not just for the computer to execute! </a:t>
            </a:r>
            <a:br>
              <a:rPr lang="en-US" sz="1100" b="0" i="0" u="none" strike="noStrike" dirty="0">
                <a:solidFill>
                  <a:srgbClr val="000000"/>
                </a:solidFill>
                <a:effectLst/>
                <a:latin typeface="Arial" panose="020B0604020202020204" pitchFamily="34" charset="0"/>
              </a:rPr>
            </a:br>
            <a:r>
              <a:rPr lang="en-US" sz="1100" b="0" i="0" u="none" strike="noStrike" dirty="0">
                <a:solidFill>
                  <a:srgbClr val="000000"/>
                </a:solidFill>
                <a:effectLst/>
                <a:latin typeface="Arial" panose="020B0604020202020204" pitchFamily="34" charset="0"/>
              </a:rPr>
              <a:t>* Other people have to look at the code we write and be able to use it and understand it (not only for grading – in the real world, people look at the code other people write so they can use it for their own purposes)</a:t>
            </a:r>
          </a:p>
          <a:p>
            <a:r>
              <a:rPr lang="en-US" sz="1100" b="0" i="0" u="none" strike="noStrike" dirty="0">
                <a:solidFill>
                  <a:srgbClr val="000000"/>
                </a:solidFill>
                <a:effectLst/>
                <a:latin typeface="Arial" panose="020B0604020202020204" pitchFamily="34" charset="0"/>
              </a:rPr>
              <a:t>* In order to improve ease of communication, we as programmers do our best to write code that is easy to understand by employing a set of common design principles and documentation/readability standards so that anyone reading a Java program can more easily identify and understand what is happening in the code</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Design principles relating to functional decomposition of the problem, use of control structures to manage information flow, and data abstraction</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Documentation of our code so that the high-level details can be read without look at the details of the code</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Adhering to readability standards that make the complicated syntax of a complex program easier to parse (read/visually understand)</a:t>
            </a:r>
          </a:p>
          <a:p>
            <a:endParaRPr lang="en-US" dirty="0"/>
          </a:p>
        </p:txBody>
      </p:sp>
      <p:sp>
        <p:nvSpPr>
          <p:cNvPr id="4" name="Slide Number Placeholder 3"/>
          <p:cNvSpPr>
            <a:spLocks noGrp="1"/>
          </p:cNvSpPr>
          <p:nvPr>
            <p:ph type="sldNum" sz="quarter" idx="5"/>
          </p:nvPr>
        </p:nvSpPr>
        <p:spPr/>
        <p:txBody>
          <a:bodyPr/>
          <a:lstStyle/>
          <a:p>
            <a:fld id="{0A1E4EB6-0454-427D-9FD8-1EB6793EBE1A}" type="slidenum">
              <a:rPr lang="en-US" smtClean="0"/>
              <a:t>9</a:t>
            </a:fld>
            <a:endParaRPr lang="en-US"/>
          </a:p>
        </p:txBody>
      </p:sp>
    </p:spTree>
    <p:extLst>
      <p:ext uri="{BB962C8B-B14F-4D97-AF65-F5344CB8AC3E}">
        <p14:creationId xmlns:p14="http://schemas.microsoft.com/office/powerpoint/2010/main" val="184090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Prework typically meaning you have watched the previous lectures – occasionally due to the compressed nature of summer quarter (9 weeks to cover what is typically taught in 10 and also we are missing 2 lectures due to holidays) will also provide shorter videos that cover material we may have had to skip in lecture or videos that go over the material at a slower pace </a:t>
            </a:r>
          </a:p>
          <a:p>
            <a:pPr marL="171450" indent="-171450">
              <a:buFont typeface="Arial" panose="020B0604020202020204" pitchFamily="34" charset="0"/>
              <a:buChar char="•"/>
            </a:pPr>
            <a:r>
              <a:rPr lang="en-US" dirty="0"/>
              <a:t>Recommendation for lecture: sit back and absorb (take quick notes if you want, but don’t try to code along live because you’ll likely miss some important things) and ask questions if you get stuck or confused so you can try to soak in as much new info as possible to practice later</a:t>
            </a:r>
          </a:p>
          <a:p>
            <a:pPr marL="171450" indent="-171450">
              <a:buFont typeface="Arial" panose="020B0604020202020204" pitchFamily="34" charset="0"/>
              <a:buChar char="•"/>
            </a:pPr>
            <a:r>
              <a:rPr lang="en-US" dirty="0"/>
              <a:t>Section is the thing TAs usually look forward to the most and they do their best to make sections helpful for you, so please come </a:t>
            </a:r>
            <a:r>
              <a:rPr lang="en-US" dirty="0">
                <a:sym typeface="Wingdings" panose="05000000000000000000" pitchFamily="2" charset="2"/>
              </a:rPr>
              <a:t></a:t>
            </a:r>
          </a:p>
          <a:p>
            <a:pPr marL="171450" indent="-171450">
              <a:buFont typeface="Arial" panose="020B0604020202020204" pitchFamily="34" charset="0"/>
              <a:buChar char="•"/>
            </a:pPr>
            <a:r>
              <a:rPr lang="en-US" dirty="0">
                <a:sym typeface="Wingdings" panose="05000000000000000000" pitchFamily="2" charset="2"/>
              </a:rPr>
              <a:t>Section is where you will get practice with coding with a TA there to help you along (good to bring a computer to section so you can </a:t>
            </a:r>
            <a:r>
              <a:rPr lang="en-US">
                <a:sym typeface="Wingdings" panose="05000000000000000000" pitchFamily="2" charset="2"/>
              </a:rPr>
              <a:t>follow along)</a:t>
            </a:r>
            <a:endParaRPr lang="en-US" dirty="0"/>
          </a:p>
        </p:txBody>
      </p:sp>
      <p:sp>
        <p:nvSpPr>
          <p:cNvPr id="4" name="Slide Number Placeholder 3"/>
          <p:cNvSpPr>
            <a:spLocks noGrp="1"/>
          </p:cNvSpPr>
          <p:nvPr>
            <p:ph type="sldNum" sz="quarter" idx="5"/>
          </p:nvPr>
        </p:nvSpPr>
        <p:spPr/>
        <p:txBody>
          <a:bodyPr/>
          <a:lstStyle/>
          <a:p>
            <a:fld id="{0A1E4EB6-0454-427D-9FD8-1EB6793EBE1A}" type="slidenum">
              <a:rPr lang="en-US" smtClean="0"/>
              <a:t>11</a:t>
            </a:fld>
            <a:endParaRPr lang="en-US"/>
          </a:p>
        </p:txBody>
      </p:sp>
    </p:spTree>
    <p:extLst>
      <p:ext uri="{BB962C8B-B14F-4D97-AF65-F5344CB8AC3E}">
        <p14:creationId xmlns:p14="http://schemas.microsoft.com/office/powerpoint/2010/main" val="113906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Registration will be open shortly if it isn’t already</a:t>
            </a:r>
          </a:p>
          <a:p>
            <a:pPr marL="171450" indent="-171450">
              <a:buFont typeface="Arial" panose="020B0604020202020204" pitchFamily="34" charset="0"/>
              <a:buChar char="•"/>
            </a:pPr>
            <a:r>
              <a:rPr lang="en-US" dirty="0"/>
              <a:t>You can email course admin cse142@uw.edu for late registration for labs if there are issues with late adds</a:t>
            </a:r>
          </a:p>
        </p:txBody>
      </p:sp>
      <p:sp>
        <p:nvSpPr>
          <p:cNvPr id="4" name="Slide Number Placeholder 3"/>
          <p:cNvSpPr>
            <a:spLocks noGrp="1"/>
          </p:cNvSpPr>
          <p:nvPr>
            <p:ph type="sldNum" sz="quarter" idx="5"/>
          </p:nvPr>
        </p:nvSpPr>
        <p:spPr/>
        <p:txBody>
          <a:bodyPr/>
          <a:lstStyle/>
          <a:p>
            <a:fld id="{0A1E4EB6-0454-427D-9FD8-1EB6793EBE1A}" type="slidenum">
              <a:rPr lang="en-US" smtClean="0"/>
              <a:t>12</a:t>
            </a:fld>
            <a:endParaRPr lang="en-US"/>
          </a:p>
        </p:txBody>
      </p:sp>
    </p:spTree>
    <p:extLst>
      <p:ext uri="{BB962C8B-B14F-4D97-AF65-F5344CB8AC3E}">
        <p14:creationId xmlns:p14="http://schemas.microsoft.com/office/powerpoint/2010/main" val="400845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Did you learn to ride a bike by watching someone else ride a bike?</a:t>
            </a:r>
          </a:p>
          <a:p>
            <a:pPr marL="171450" indent="-171450">
              <a:buFont typeface="Arial" panose="020B0604020202020204" pitchFamily="34" charset="0"/>
              <a:buChar char="•"/>
            </a:pPr>
            <a:r>
              <a:rPr lang="en-US" dirty="0"/>
              <a:t>Did you learn to ride a bike by trying yourself, falling sometimes, trying to figure out the balance, etc.?</a:t>
            </a:r>
          </a:p>
          <a:p>
            <a:pPr marL="171450" indent="-171450">
              <a:buFont typeface="Arial" panose="020B0604020202020204" pitchFamily="34" charset="0"/>
              <a:buChar char="•"/>
            </a:pPr>
            <a:r>
              <a:rPr lang="en-US" dirty="0"/>
              <a:t>Need to learn to code by practicing coding </a:t>
            </a:r>
            <a:r>
              <a:rPr lang="en-US" dirty="0">
                <a:sym typeface="Wingdings" panose="05000000000000000000" pitchFamily="2" charset="2"/>
              </a:rPr>
              <a:t> we offer tons of guided examples in lectures but you should also try out the sample problems we offer and try to code things up yourself to get practice doing the thing so you can learn</a:t>
            </a:r>
          </a:p>
          <a:p>
            <a:pPr marL="171450" indent="-171450">
              <a:buFont typeface="Arial" panose="020B0604020202020204" pitchFamily="34" charset="0"/>
              <a:buChar char="•"/>
            </a:pPr>
            <a:r>
              <a:rPr lang="en-US" dirty="0">
                <a:sym typeface="Wingdings" panose="05000000000000000000" pitchFamily="2" charset="2"/>
              </a:rPr>
              <a:t>Not everything will sink in as I’m first explaining things (though I will try my best to explain things in a manner that is easy to follow)</a:t>
            </a:r>
            <a:endParaRPr lang="en-US" dirty="0"/>
          </a:p>
        </p:txBody>
      </p:sp>
      <p:sp>
        <p:nvSpPr>
          <p:cNvPr id="4" name="Slide Number Placeholder 3"/>
          <p:cNvSpPr>
            <a:spLocks noGrp="1"/>
          </p:cNvSpPr>
          <p:nvPr>
            <p:ph type="sldNum" sz="quarter" idx="5"/>
          </p:nvPr>
        </p:nvSpPr>
        <p:spPr/>
        <p:txBody>
          <a:bodyPr/>
          <a:lstStyle/>
          <a:p>
            <a:fld id="{0A1E4EB6-0454-427D-9FD8-1EB6793EBE1A}" type="slidenum">
              <a:rPr lang="en-US" smtClean="0"/>
              <a:t>14</a:t>
            </a:fld>
            <a:endParaRPr lang="en-US"/>
          </a:p>
        </p:txBody>
      </p:sp>
    </p:spTree>
    <p:extLst>
      <p:ext uri="{BB962C8B-B14F-4D97-AF65-F5344CB8AC3E}">
        <p14:creationId xmlns:p14="http://schemas.microsoft.com/office/powerpoint/2010/main" val="465401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Exposure in lecture, videos, textbook readings, slide resources</a:t>
            </a:r>
          </a:p>
          <a:p>
            <a:pPr marL="171450" indent="-171450">
              <a:buFont typeface="Arial" panose="020B0604020202020204" pitchFamily="34" charset="0"/>
              <a:buChar char="•"/>
            </a:pPr>
            <a:r>
              <a:rPr lang="en-US" dirty="0"/>
              <a:t>Guided practice with lecture activities, sections, and labs</a:t>
            </a:r>
          </a:p>
          <a:p>
            <a:pPr marL="171450" indent="-171450">
              <a:buFont typeface="Arial" panose="020B0604020202020204" pitchFamily="34" charset="0"/>
              <a:buChar char="•"/>
            </a:pPr>
            <a:r>
              <a:rPr lang="en-US" dirty="0"/>
              <a:t>Independent and group practice with checkpoints (shorter assessments that give you some practice with new material), section problems, and additional practice problems that are offered accompanying each lecture</a:t>
            </a:r>
          </a:p>
          <a:p>
            <a:pPr marL="171450" indent="-171450">
              <a:buFont typeface="Arial" panose="020B0604020202020204" pitchFamily="34" charset="0"/>
              <a:buChar char="•"/>
            </a:pPr>
            <a:r>
              <a:rPr lang="en-US" dirty="0"/>
              <a:t>Assessments: demonstrate mastery so far and receive feedback to continue improving and learning</a:t>
            </a:r>
          </a:p>
        </p:txBody>
      </p:sp>
      <p:sp>
        <p:nvSpPr>
          <p:cNvPr id="4" name="Slide Number Placeholder 3"/>
          <p:cNvSpPr>
            <a:spLocks noGrp="1"/>
          </p:cNvSpPr>
          <p:nvPr>
            <p:ph type="sldNum" sz="quarter" idx="5"/>
          </p:nvPr>
        </p:nvSpPr>
        <p:spPr/>
        <p:txBody>
          <a:bodyPr/>
          <a:lstStyle/>
          <a:p>
            <a:fld id="{0A1E4EB6-0454-427D-9FD8-1EB6793EBE1A}" type="slidenum">
              <a:rPr lang="en-US" smtClean="0"/>
              <a:t>15</a:t>
            </a:fld>
            <a:endParaRPr lang="en-US"/>
          </a:p>
        </p:txBody>
      </p:sp>
    </p:spTree>
    <p:extLst>
      <p:ext uri="{BB962C8B-B14F-4D97-AF65-F5344CB8AC3E}">
        <p14:creationId xmlns:p14="http://schemas.microsoft.com/office/powerpoint/2010/main" val="979505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Calendar with links to Ed for each day </a:t>
            </a:r>
          </a:p>
          <a:p>
            <a:pPr marL="285750" indent="-2857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Assessments tab where resources/info on all graded work can be found (THAs, * checkpoints, culminating assessments, and resubs)</a:t>
            </a:r>
          </a:p>
          <a:p>
            <a:pPr marL="285750" indent="-2857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Resources tab with links for software, staff emails, support hours, message board, code quality guide</a:t>
            </a:r>
          </a:p>
          <a:p>
            <a:pPr marL="285750" indent="-2857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Syllabus with ALL the info on the course structure</a:t>
            </a:r>
          </a:p>
          <a:p>
            <a:endParaRPr lang="en-US" dirty="0"/>
          </a:p>
        </p:txBody>
      </p:sp>
      <p:sp>
        <p:nvSpPr>
          <p:cNvPr id="4" name="Slide Number Placeholder 3"/>
          <p:cNvSpPr>
            <a:spLocks noGrp="1"/>
          </p:cNvSpPr>
          <p:nvPr>
            <p:ph type="sldNum" sz="quarter" idx="5"/>
          </p:nvPr>
        </p:nvSpPr>
        <p:spPr/>
        <p:txBody>
          <a:bodyPr/>
          <a:lstStyle/>
          <a:p>
            <a:fld id="{0A1E4EB6-0454-427D-9FD8-1EB6793EBE1A}" type="slidenum">
              <a:rPr lang="en-US" smtClean="0"/>
              <a:t>17</a:t>
            </a:fld>
            <a:endParaRPr lang="en-US"/>
          </a:p>
        </p:txBody>
      </p:sp>
    </p:spTree>
    <p:extLst>
      <p:ext uri="{BB962C8B-B14F-4D97-AF65-F5344CB8AC3E}">
        <p14:creationId xmlns:p14="http://schemas.microsoft.com/office/powerpoint/2010/main" val="135660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04065F-C327-4F2C-80AE-A10A5FA0B455}" type="datetime1">
              <a:rPr lang="en-US" smtClean="0"/>
              <a:t>6/23/2022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Lesson 0 - Spring 2022</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33206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4A019-CC5B-4AF2-A33D-451EE8EF8657}" type="datetime1">
              <a:rPr lang="en-US" smtClean="0"/>
              <a:t>6/23/2022</a:t>
            </a:fld>
            <a:endParaRPr lang="en-US"/>
          </a:p>
        </p:txBody>
      </p:sp>
      <p:sp>
        <p:nvSpPr>
          <p:cNvPr id="5" name="Footer Placeholder 4"/>
          <p:cNvSpPr>
            <a:spLocks noGrp="1"/>
          </p:cNvSpPr>
          <p:nvPr>
            <p:ph type="ftr" sz="quarter" idx="11"/>
          </p:nvPr>
        </p:nvSpPr>
        <p:spPr/>
        <p:txBody>
          <a:bodyPr/>
          <a:lstStyle/>
          <a:p>
            <a:r>
              <a:rPr lang="en-US"/>
              <a:t>Lesson 0 - Spring 2022</a:t>
            </a:r>
          </a:p>
        </p:txBody>
      </p:sp>
      <p:sp>
        <p:nvSpPr>
          <p:cNvPr id="6" name="Slide Number Placeholder 5"/>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05985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027449-EF75-4560-B457-BA8980BAA156}" type="datetime1">
              <a:rPr lang="en-US" smtClean="0"/>
              <a:t>6/23/2022</a:t>
            </a:fld>
            <a:endParaRPr lang="en-US"/>
          </a:p>
        </p:txBody>
      </p:sp>
      <p:sp>
        <p:nvSpPr>
          <p:cNvPr id="5" name="Footer Placeholder 4"/>
          <p:cNvSpPr>
            <a:spLocks noGrp="1"/>
          </p:cNvSpPr>
          <p:nvPr>
            <p:ph type="ftr" sz="quarter" idx="11"/>
          </p:nvPr>
        </p:nvSpPr>
        <p:spPr/>
        <p:txBody>
          <a:bodyPr/>
          <a:lstStyle/>
          <a:p>
            <a:r>
              <a:rPr lang="en-US"/>
              <a:t>Lesson 0 - Spring 2022</a:t>
            </a:r>
          </a:p>
        </p:txBody>
      </p:sp>
      <p:sp>
        <p:nvSpPr>
          <p:cNvPr id="6" name="Slide Number Placeholder 5"/>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59523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18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AB35B-B71C-42DB-B3BB-3450FB597874}" type="datetime1">
              <a:rPr lang="en-US" smtClean="0"/>
              <a:t>6/23/2022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Lesson 0 - Spring 2022</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40490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D777EE-4105-4BE2-907B-2A26EA92B795}" type="datetime1">
              <a:rPr lang="en-US" smtClean="0"/>
              <a:t>6/23/2022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Lesson 0 - Spring 2022</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89235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85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85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109669-4237-43B6-8838-CF25F67DD04C}" type="datetime1">
              <a:rPr lang="en-US" smtClean="0"/>
              <a:t>6/23/2022</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Lesson 0 - Spring 2022</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32355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930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2500577"/>
            <a:ext cx="5183188" cy="3597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B4667C-7108-44A2-A28E-07068371DF90}" type="datetime1">
              <a:rPr lang="en-US" smtClean="0"/>
              <a:t>6/23/2022</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t>Lesson 0 - Spring 2022</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68312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4808FE-4FF7-42D4-AA0E-77ABEE26298E}" type="datetime1">
              <a:rPr lang="en-US" smtClean="0"/>
              <a:t>6/23/2022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Lesson 0 - Spring 2022</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377967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6DEB4-1FEA-4402-8B59-741133FEEC0A}" type="datetime1">
              <a:rPr lang="en-US" smtClean="0"/>
              <a:t>6/23/2022</a:t>
            </a:fld>
            <a:endParaRPr lang="en-US"/>
          </a:p>
        </p:txBody>
      </p:sp>
      <p:sp>
        <p:nvSpPr>
          <p:cNvPr id="3" name="Footer Placeholder 2"/>
          <p:cNvSpPr>
            <a:spLocks noGrp="1"/>
          </p:cNvSpPr>
          <p:nvPr>
            <p:ph type="ftr" sz="quarter" idx="11"/>
          </p:nvPr>
        </p:nvSpPr>
        <p:spPr/>
        <p:txBody>
          <a:bodyPr/>
          <a:lstStyle/>
          <a:p>
            <a:r>
              <a:rPr lang="en-US"/>
              <a:t>Lesson 0 - Spring 2022</a:t>
            </a:r>
          </a:p>
        </p:txBody>
      </p:sp>
      <p:sp>
        <p:nvSpPr>
          <p:cNvPr id="4" name="Slide Number Placeholder 3"/>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19709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3C62AB-7635-4A63-BAB1-9757C59197C8}" type="datetime1">
              <a:rPr lang="en-US" smtClean="0"/>
              <a:t>6/23/2022</a:t>
            </a:fld>
            <a:endParaRPr lang="en-US"/>
          </a:p>
        </p:txBody>
      </p:sp>
      <p:sp>
        <p:nvSpPr>
          <p:cNvPr id="6" name="Footer Placeholder 5"/>
          <p:cNvSpPr>
            <a:spLocks noGrp="1"/>
          </p:cNvSpPr>
          <p:nvPr>
            <p:ph type="ftr" sz="quarter" idx="11"/>
          </p:nvPr>
        </p:nvSpPr>
        <p:spPr/>
        <p:txBody>
          <a:bodyPr/>
          <a:lstStyle/>
          <a:p>
            <a:r>
              <a:rPr lang="en-US"/>
              <a:t>Lesson 0 - Spring 2022</a:t>
            </a:r>
          </a:p>
        </p:txBody>
      </p:sp>
      <p:sp>
        <p:nvSpPr>
          <p:cNvPr id="7" name="Slide Number Placeholder 6"/>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425447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79EA96-3D75-4F82-AB42-5DB8742D69C8}" type="datetime1">
              <a:rPr lang="en-US" smtClean="0"/>
              <a:t>6/23/2022</a:t>
            </a:fld>
            <a:endParaRPr lang="en-US"/>
          </a:p>
        </p:txBody>
      </p:sp>
      <p:sp>
        <p:nvSpPr>
          <p:cNvPr id="6" name="Footer Placeholder 5"/>
          <p:cNvSpPr>
            <a:spLocks noGrp="1"/>
          </p:cNvSpPr>
          <p:nvPr>
            <p:ph type="ftr" sz="quarter" idx="11"/>
          </p:nvPr>
        </p:nvSpPr>
        <p:spPr/>
        <p:txBody>
          <a:bodyPr/>
          <a:lstStyle/>
          <a:p>
            <a:r>
              <a:rPr lang="en-US"/>
              <a:t>Lesson 0 - Spring 2022</a:t>
            </a:r>
          </a:p>
        </p:txBody>
      </p:sp>
      <p:sp>
        <p:nvSpPr>
          <p:cNvPr id="7" name="Slide Number Placeholder 6"/>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334457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77E5-EBDE-4F4A-A846-D99CF7500F74}" type="datetime1">
              <a:rPr lang="en-US" smtClean="0"/>
              <a:t>6/23/2022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Lesson 0 - Spring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C886E-6997-4228-A88B-2272D22D50D1}"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80666"/>
            <a:ext cx="12192000" cy="677334"/>
          </a:xfrm>
          <a:prstGeom prst="rect">
            <a:avLst/>
          </a:prstGeom>
        </p:spPr>
      </p:pic>
    </p:spTree>
    <p:extLst>
      <p:ext uri="{BB962C8B-B14F-4D97-AF65-F5344CB8AC3E}">
        <p14:creationId xmlns:p14="http://schemas.microsoft.com/office/powerpoint/2010/main" val="868790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ourses.cs.washington.edu/courses/cse142/22su/syllabus.html#revisionandresubmiss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ourses.cs.washington.edu/courses/cse142/22su/syllabus.html#grad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courses.cs.washington.edu/courses/cse142/22su/syllabus.html#collaborationandacademicconduc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ourses.cs.washington.edu/courses/cse142/22su/syllabus.html#amnes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CSE 142!</a:t>
            </a:r>
          </a:p>
        </p:txBody>
      </p:sp>
      <p:sp>
        <p:nvSpPr>
          <p:cNvPr id="3" name="Subtitle 2"/>
          <p:cNvSpPr>
            <a:spLocks noGrp="1"/>
          </p:cNvSpPr>
          <p:nvPr>
            <p:ph type="subTitle" idx="1"/>
          </p:nvPr>
        </p:nvSpPr>
        <p:spPr>
          <a:xfrm>
            <a:off x="1524000" y="3602038"/>
            <a:ext cx="9144000" cy="1007799"/>
          </a:xfrm>
        </p:spPr>
        <p:txBody>
          <a:bodyPr/>
          <a:lstStyle/>
          <a:p>
            <a:r>
              <a:rPr lang="en-US" dirty="0"/>
              <a:t>Ana Jojic</a:t>
            </a:r>
          </a:p>
          <a:p>
            <a:r>
              <a:rPr lang="en-US" dirty="0"/>
              <a:t>Summer 2022</a:t>
            </a:r>
          </a:p>
        </p:txBody>
      </p:sp>
      <p:sp>
        <p:nvSpPr>
          <p:cNvPr id="4" name="Subtitle 2"/>
          <p:cNvSpPr txBox="1">
            <a:spLocks/>
          </p:cNvSpPr>
          <p:nvPr/>
        </p:nvSpPr>
        <p:spPr>
          <a:xfrm>
            <a:off x="1524000" y="4701912"/>
            <a:ext cx="9144000" cy="10077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t>We’re so excited you’re here!</a:t>
            </a:r>
          </a:p>
        </p:txBody>
      </p:sp>
    </p:spTree>
    <p:extLst>
      <p:ext uri="{BB962C8B-B14F-4D97-AF65-F5344CB8AC3E}">
        <p14:creationId xmlns:p14="http://schemas.microsoft.com/office/powerpoint/2010/main" val="87820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Similar Courses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59931035"/>
              </p:ext>
            </p:extLst>
          </p:nvPr>
        </p:nvGraphicFramePr>
        <p:xfrm>
          <a:off x="838200" y="1825625"/>
          <a:ext cx="10515600" cy="3327400"/>
        </p:xfrm>
        <a:graphic>
          <a:graphicData uri="http://schemas.openxmlformats.org/drawingml/2006/table">
            <a:tbl>
              <a:tblPr firstRow="1" bandRow="1">
                <a:tableStyleId>{5C22544A-7EE6-4342-B048-85BDC9FD1C3A}</a:tableStyleId>
              </a:tblPr>
              <a:tblGrid>
                <a:gridCol w="1646446">
                  <a:extLst>
                    <a:ext uri="{9D8B030D-6E8A-4147-A177-3AD203B41FA5}">
                      <a16:colId xmlns:a16="http://schemas.microsoft.com/office/drawing/2014/main" val="3507331294"/>
                    </a:ext>
                  </a:extLst>
                </a:gridCol>
                <a:gridCol w="8869154">
                  <a:extLst>
                    <a:ext uri="{9D8B030D-6E8A-4147-A177-3AD203B41FA5}">
                      <a16:colId xmlns:a16="http://schemas.microsoft.com/office/drawing/2014/main" val="903398651"/>
                    </a:ext>
                  </a:extLst>
                </a:gridCol>
              </a:tblGrid>
              <a:tr h="370840">
                <a:tc>
                  <a:txBody>
                    <a:bodyPr/>
                    <a:lstStyle/>
                    <a:p>
                      <a:r>
                        <a:rPr lang="en-US" sz="1600" dirty="0"/>
                        <a:t>Course</a:t>
                      </a:r>
                    </a:p>
                  </a:txBody>
                  <a:tcPr/>
                </a:tc>
                <a:tc>
                  <a:txBody>
                    <a:bodyPr/>
                    <a:lstStyle/>
                    <a:p>
                      <a:r>
                        <a:rPr lang="en-US" sz="1600" dirty="0"/>
                        <a:t>Good choice if…</a:t>
                      </a:r>
                    </a:p>
                  </a:txBody>
                  <a:tcPr/>
                </a:tc>
                <a:extLst>
                  <a:ext uri="{0D108BD9-81ED-4DB2-BD59-A6C34878D82A}">
                    <a16:rowId xmlns:a16="http://schemas.microsoft.com/office/drawing/2014/main" val="1717081919"/>
                  </a:ext>
                </a:extLst>
              </a:tr>
              <a:tr h="370840">
                <a:tc>
                  <a:txBody>
                    <a:bodyPr/>
                    <a:lstStyle/>
                    <a:p>
                      <a:r>
                        <a:rPr lang="en-US" sz="1600" dirty="0"/>
                        <a:t>CSE 142</a:t>
                      </a:r>
                    </a:p>
                  </a:txBody>
                  <a:tcPr/>
                </a:tc>
                <a:tc>
                  <a:txBody>
                    <a:bodyPr/>
                    <a:lstStyle/>
                    <a:p>
                      <a:pPr marL="285750" indent="-285750">
                        <a:buFont typeface="Arial" panose="020B0604020202020204" pitchFamily="34" charset="0"/>
                        <a:buChar char="•"/>
                      </a:pPr>
                      <a:r>
                        <a:rPr lang="en-US" sz="1600" dirty="0"/>
                        <a:t>You’ve never programmed</a:t>
                      </a:r>
                      <a:r>
                        <a:rPr lang="en-US" sz="1600" baseline="0" dirty="0"/>
                        <a:t> before OR</a:t>
                      </a:r>
                    </a:p>
                    <a:p>
                      <a:pPr marL="285750" indent="-285750">
                        <a:buFont typeface="Arial" panose="020B0604020202020204" pitchFamily="34" charset="0"/>
                        <a:buChar char="•"/>
                      </a:pPr>
                      <a:r>
                        <a:rPr lang="en-US" sz="1600" baseline="0" dirty="0"/>
                        <a:t>You’ve done a little programming but feel rusty or not confident AND</a:t>
                      </a:r>
                    </a:p>
                    <a:p>
                      <a:pPr marL="285750" indent="-285750">
                        <a:buFont typeface="Arial" panose="020B0604020202020204" pitchFamily="34" charset="0"/>
                        <a:buChar char="•"/>
                      </a:pPr>
                      <a:r>
                        <a:rPr lang="en-US" sz="1600" baseline="0" dirty="0"/>
                        <a:t>You are, or want to be, in major (or looking to take classes) such as CS, CE, EE, Info, etc. that requires Java programming</a:t>
                      </a:r>
                      <a:endParaRPr lang="en-US" sz="1600" dirty="0"/>
                    </a:p>
                  </a:txBody>
                  <a:tcPr/>
                </a:tc>
                <a:extLst>
                  <a:ext uri="{0D108BD9-81ED-4DB2-BD59-A6C34878D82A}">
                    <a16:rowId xmlns:a16="http://schemas.microsoft.com/office/drawing/2014/main" val="4086565240"/>
                  </a:ext>
                </a:extLst>
              </a:tr>
              <a:tr h="370840">
                <a:tc>
                  <a:txBody>
                    <a:bodyPr/>
                    <a:lstStyle/>
                    <a:p>
                      <a:r>
                        <a:rPr lang="en-US" sz="1600" dirty="0"/>
                        <a:t>CSE 143</a:t>
                      </a:r>
                    </a:p>
                  </a:txBody>
                  <a:tcPr/>
                </a:tc>
                <a:tc>
                  <a:txBody>
                    <a:bodyPr/>
                    <a:lstStyle/>
                    <a:p>
                      <a:pPr marL="285750" indent="-285750">
                        <a:buFont typeface="Arial" panose="020B0604020202020204" pitchFamily="34" charset="0"/>
                        <a:buChar char="•"/>
                      </a:pPr>
                      <a:r>
                        <a:rPr lang="en-US" sz="1600" dirty="0"/>
                        <a:t>You’ve programming in Java before OR</a:t>
                      </a:r>
                    </a:p>
                    <a:p>
                      <a:pPr marL="285750" indent="-285750">
                        <a:buFont typeface="Arial" panose="020B0604020202020204" pitchFamily="34" charset="0"/>
                        <a:buChar char="•"/>
                      </a:pPr>
                      <a:r>
                        <a:rPr lang="en-US" sz="1600" dirty="0"/>
                        <a:t>You took AP CS A or IB CS</a:t>
                      </a:r>
                      <a:r>
                        <a:rPr lang="en-US" sz="1600" baseline="0" dirty="0"/>
                        <a:t> in high school</a:t>
                      </a:r>
                    </a:p>
                  </a:txBody>
                  <a:tcPr/>
                </a:tc>
                <a:extLst>
                  <a:ext uri="{0D108BD9-81ED-4DB2-BD59-A6C34878D82A}">
                    <a16:rowId xmlns:a16="http://schemas.microsoft.com/office/drawing/2014/main" val="1277949693"/>
                  </a:ext>
                </a:extLst>
              </a:tr>
              <a:tr h="370840">
                <a:tc>
                  <a:txBody>
                    <a:bodyPr/>
                    <a:lstStyle/>
                    <a:p>
                      <a:r>
                        <a:rPr lang="en-US" sz="1600" dirty="0"/>
                        <a:t>CSE 160</a:t>
                      </a:r>
                    </a:p>
                  </a:txBody>
                  <a:tcPr/>
                </a:tc>
                <a:tc>
                  <a:txBody>
                    <a:bodyPr/>
                    <a:lstStyle/>
                    <a:p>
                      <a:pPr marL="285750" indent="-285750">
                        <a:buFont typeface="Arial" panose="020B0604020202020204" pitchFamily="34" charset="0"/>
                        <a:buChar char="•"/>
                      </a:pPr>
                      <a:r>
                        <a:rPr lang="en-US" sz="1600" dirty="0"/>
                        <a:t>You’ve never programmed</a:t>
                      </a:r>
                      <a:r>
                        <a:rPr lang="en-US" sz="1600" baseline="0" dirty="0"/>
                        <a:t> before AND</a:t>
                      </a:r>
                    </a:p>
                    <a:p>
                      <a:pPr marL="285750" indent="-285750">
                        <a:buFont typeface="Arial" panose="020B0604020202020204" pitchFamily="34" charset="0"/>
                        <a:buChar char="•"/>
                      </a:pPr>
                      <a:r>
                        <a:rPr lang="en-US" sz="1600" baseline="0" dirty="0"/>
                        <a:t>You’re interested in data science and analysis OR</a:t>
                      </a:r>
                    </a:p>
                    <a:p>
                      <a:pPr marL="285750" indent="-285750">
                        <a:buFont typeface="Arial" panose="020B0604020202020204" pitchFamily="34" charset="0"/>
                        <a:buChar char="•"/>
                      </a:pPr>
                      <a:r>
                        <a:rPr lang="en-US" sz="1600" baseline="0" dirty="0"/>
                        <a:t>You’d rather learn Python than Java* OR</a:t>
                      </a:r>
                    </a:p>
                    <a:p>
                      <a:pPr marL="285750" indent="-285750">
                        <a:buFont typeface="Arial" panose="020B0604020202020204" pitchFamily="34" charset="0"/>
                        <a:buChar char="•"/>
                      </a:pPr>
                      <a:r>
                        <a:rPr lang="en-US" sz="1600" baseline="0" dirty="0"/>
                        <a:t>You are, or want to be, in a major such as Physics, Bio, Stat, etc. where analyzing data through programming is useful</a:t>
                      </a:r>
                      <a:endParaRPr lang="en-US" sz="1600" dirty="0"/>
                    </a:p>
                  </a:txBody>
                  <a:tcPr/>
                </a:tc>
                <a:extLst>
                  <a:ext uri="{0D108BD9-81ED-4DB2-BD59-A6C34878D82A}">
                    <a16:rowId xmlns:a16="http://schemas.microsoft.com/office/drawing/2014/main" val="1821074811"/>
                  </a:ext>
                </a:extLst>
              </a:tr>
            </a:tbl>
          </a:graphicData>
        </a:graphic>
      </p:graphicFrame>
      <p:sp>
        <p:nvSpPr>
          <p:cNvPr id="4" name="Footer Placeholder 3"/>
          <p:cNvSpPr>
            <a:spLocks noGrp="1"/>
          </p:cNvSpPr>
          <p:nvPr>
            <p:ph type="ftr" sz="quarter" idx="11"/>
          </p:nvPr>
        </p:nvSpPr>
        <p:spPr/>
        <p:txBody>
          <a:bodyPr/>
          <a:lstStyle/>
          <a:p>
            <a:r>
              <a:rPr lang="en-US" dirty="0"/>
              <a:t>Lesson 0 - Summer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10</a:t>
            </a:fld>
            <a:endParaRPr lang="en-US" dirty="0"/>
          </a:p>
        </p:txBody>
      </p:sp>
    </p:spTree>
    <p:extLst>
      <p:ext uri="{BB962C8B-B14F-4D97-AF65-F5344CB8AC3E}">
        <p14:creationId xmlns:p14="http://schemas.microsoft.com/office/powerpoint/2010/main" val="67950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Components</a:t>
            </a:r>
          </a:p>
        </p:txBody>
      </p:sp>
      <p:sp>
        <p:nvSpPr>
          <p:cNvPr id="3" name="Content Placeholder 2"/>
          <p:cNvSpPr>
            <a:spLocks noGrp="1"/>
          </p:cNvSpPr>
          <p:nvPr>
            <p:ph type="body" idx="1"/>
          </p:nvPr>
        </p:nvSpPr>
        <p:spPr>
          <a:xfrm>
            <a:off x="839788" y="1681163"/>
            <a:ext cx="5157787" cy="518480"/>
          </a:xfrm>
        </p:spPr>
        <p:txBody>
          <a:bodyPr>
            <a:normAutofit/>
          </a:bodyPr>
          <a:lstStyle/>
          <a:p>
            <a:r>
              <a:rPr lang="en-US" dirty="0"/>
              <a:t>Lessons (aka Lectures)</a:t>
            </a:r>
          </a:p>
        </p:txBody>
      </p:sp>
      <p:sp>
        <p:nvSpPr>
          <p:cNvPr id="6" name="Content Placeholder 5"/>
          <p:cNvSpPr>
            <a:spLocks noGrp="1"/>
          </p:cNvSpPr>
          <p:nvPr>
            <p:ph sz="half" idx="2"/>
          </p:nvPr>
        </p:nvSpPr>
        <p:spPr>
          <a:xfrm>
            <a:off x="839788" y="2195145"/>
            <a:ext cx="5157787" cy="3228193"/>
          </a:xfrm>
        </p:spPr>
        <p:txBody>
          <a:bodyPr>
            <a:normAutofit fontScale="92500" lnSpcReduction="20000"/>
          </a:bodyPr>
          <a:lstStyle/>
          <a:p>
            <a:r>
              <a:rPr lang="en-US" dirty="0"/>
              <a:t>MWF, 12:00pm PDT</a:t>
            </a:r>
          </a:p>
          <a:p>
            <a:r>
              <a:rPr lang="en-US" dirty="0"/>
              <a:t>Held live in person; recordings released after</a:t>
            </a:r>
          </a:p>
          <a:p>
            <a:r>
              <a:rPr lang="en-US" dirty="0"/>
              <a:t>First introductions to course concepts</a:t>
            </a:r>
          </a:p>
          <a:p>
            <a:r>
              <a:rPr lang="en-US" dirty="0"/>
              <a:t>Mix of presentation of content and practice activities/problems</a:t>
            </a:r>
          </a:p>
          <a:p>
            <a:r>
              <a:rPr lang="en-US" dirty="0"/>
              <a:t>Some required pre-work</a:t>
            </a:r>
          </a:p>
        </p:txBody>
      </p:sp>
      <p:sp>
        <p:nvSpPr>
          <p:cNvPr id="8" name="Text Placeholder 7"/>
          <p:cNvSpPr>
            <a:spLocks noGrp="1"/>
          </p:cNvSpPr>
          <p:nvPr>
            <p:ph type="body" sz="quarter" idx="3"/>
          </p:nvPr>
        </p:nvSpPr>
        <p:spPr>
          <a:xfrm>
            <a:off x="6172200" y="1681163"/>
            <a:ext cx="5183188" cy="513982"/>
          </a:xfrm>
        </p:spPr>
        <p:txBody>
          <a:bodyPr/>
          <a:lstStyle/>
          <a:p>
            <a:r>
              <a:rPr lang="en-US" dirty="0"/>
              <a:t>Sections</a:t>
            </a:r>
          </a:p>
        </p:txBody>
      </p:sp>
      <p:sp>
        <p:nvSpPr>
          <p:cNvPr id="9" name="Content Placeholder 8"/>
          <p:cNvSpPr>
            <a:spLocks noGrp="1"/>
          </p:cNvSpPr>
          <p:nvPr>
            <p:ph sz="quarter" idx="4"/>
          </p:nvPr>
        </p:nvSpPr>
        <p:spPr>
          <a:xfrm>
            <a:off x="6170612" y="2195145"/>
            <a:ext cx="5183188" cy="3223695"/>
          </a:xfrm>
        </p:spPr>
        <p:txBody>
          <a:bodyPr>
            <a:normAutofit fontScale="92500" lnSpcReduction="20000"/>
          </a:bodyPr>
          <a:lstStyle/>
          <a:p>
            <a:r>
              <a:rPr lang="en-US" dirty="0" err="1"/>
              <a:t>Th</a:t>
            </a:r>
            <a:r>
              <a:rPr lang="en-US" dirty="0"/>
              <a:t>, various times</a:t>
            </a:r>
          </a:p>
          <a:p>
            <a:r>
              <a:rPr lang="en-US" dirty="0"/>
              <a:t>Led by TAs </a:t>
            </a:r>
          </a:p>
          <a:p>
            <a:r>
              <a:rPr lang="en-US" dirty="0"/>
              <a:t>Held live in person; </a:t>
            </a:r>
            <a:r>
              <a:rPr lang="en-US" b="1" i="1" dirty="0"/>
              <a:t>not </a:t>
            </a:r>
            <a:r>
              <a:rPr lang="en-US" dirty="0"/>
              <a:t>recorded</a:t>
            </a:r>
          </a:p>
          <a:p>
            <a:pPr lvl="1"/>
            <a:r>
              <a:rPr lang="en-US" dirty="0"/>
              <a:t>Short videos will be released on occasion when important material is covered</a:t>
            </a:r>
          </a:p>
          <a:p>
            <a:r>
              <a:rPr lang="en-US" dirty="0"/>
              <a:t>Additional review, discussion, and practice</a:t>
            </a:r>
          </a:p>
          <a:p>
            <a:r>
              <a:rPr lang="en-US" dirty="0"/>
              <a:t>Mostly practice problems</a:t>
            </a:r>
          </a:p>
          <a:p>
            <a:endParaRPr lang="en-US" dirty="0"/>
          </a:p>
        </p:txBody>
      </p:sp>
      <p:sp>
        <p:nvSpPr>
          <p:cNvPr id="4" name="Footer Placeholder 3"/>
          <p:cNvSpPr>
            <a:spLocks noGrp="1"/>
          </p:cNvSpPr>
          <p:nvPr>
            <p:ph type="ftr" sz="quarter" idx="11"/>
          </p:nvPr>
        </p:nvSpPr>
        <p:spPr/>
        <p:txBody>
          <a:bodyPr/>
          <a:lstStyle/>
          <a:p>
            <a:r>
              <a:rPr lang="en-US" dirty="0"/>
              <a:t>Lesson 0 - Summer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11</a:t>
            </a:fld>
            <a:endParaRPr lang="en-US" dirty="0"/>
          </a:p>
        </p:txBody>
      </p:sp>
      <p:sp>
        <p:nvSpPr>
          <p:cNvPr id="7" name="TextBox 6"/>
          <p:cNvSpPr txBox="1"/>
          <p:nvPr/>
        </p:nvSpPr>
        <p:spPr>
          <a:xfrm>
            <a:off x="839788" y="5538656"/>
            <a:ext cx="10733164" cy="369332"/>
          </a:xfrm>
          <a:prstGeom prst="rect">
            <a:avLst/>
          </a:prstGeom>
          <a:noFill/>
        </p:spPr>
        <p:txBody>
          <a:bodyPr wrap="square" rtlCol="0">
            <a:spAutoFit/>
          </a:bodyPr>
          <a:lstStyle/>
          <a:p>
            <a:pPr algn="ctr"/>
            <a:r>
              <a:rPr lang="en-US" i="1" dirty="0"/>
              <a:t>Attendance is not taken, but you are responsible for all material (including announcements).</a:t>
            </a:r>
          </a:p>
        </p:txBody>
      </p:sp>
    </p:spTree>
    <p:extLst>
      <p:ext uri="{BB962C8B-B14F-4D97-AF65-F5344CB8AC3E}">
        <p14:creationId xmlns:p14="http://schemas.microsoft.com/office/powerpoint/2010/main" val="1878354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Components</a:t>
            </a:r>
          </a:p>
        </p:txBody>
      </p:sp>
      <p:sp>
        <p:nvSpPr>
          <p:cNvPr id="3" name="Content Placeholder 2"/>
          <p:cNvSpPr>
            <a:spLocks noGrp="1"/>
          </p:cNvSpPr>
          <p:nvPr>
            <p:ph type="body" idx="1"/>
          </p:nvPr>
        </p:nvSpPr>
        <p:spPr>
          <a:xfrm>
            <a:off x="839788" y="1681163"/>
            <a:ext cx="5157787" cy="518480"/>
          </a:xfrm>
        </p:spPr>
        <p:txBody>
          <a:bodyPr>
            <a:normAutofit/>
          </a:bodyPr>
          <a:lstStyle/>
          <a:p>
            <a:r>
              <a:rPr lang="en-US" dirty="0"/>
              <a:t>Labs (optional)</a:t>
            </a:r>
          </a:p>
        </p:txBody>
      </p:sp>
      <p:sp>
        <p:nvSpPr>
          <p:cNvPr id="6" name="Content Placeholder 5"/>
          <p:cNvSpPr>
            <a:spLocks noGrp="1"/>
          </p:cNvSpPr>
          <p:nvPr>
            <p:ph sz="half" idx="2"/>
          </p:nvPr>
        </p:nvSpPr>
        <p:spPr>
          <a:xfrm>
            <a:off x="839788" y="2195145"/>
            <a:ext cx="7668108" cy="3228193"/>
          </a:xfrm>
        </p:spPr>
        <p:txBody>
          <a:bodyPr>
            <a:normAutofit lnSpcReduction="10000"/>
          </a:bodyPr>
          <a:lstStyle/>
          <a:p>
            <a:r>
              <a:rPr lang="en-US" dirty="0"/>
              <a:t>T, various times</a:t>
            </a:r>
          </a:p>
          <a:p>
            <a:r>
              <a:rPr lang="en-US" dirty="0"/>
              <a:t>Problems released online, support from TAs in person</a:t>
            </a:r>
          </a:p>
          <a:p>
            <a:r>
              <a:rPr lang="en-US" dirty="0"/>
              <a:t>CSE 190 sections </a:t>
            </a:r>
            <a:r>
              <a:rPr lang="en-US" b="1" i="1" dirty="0"/>
              <a:t>X and Y </a:t>
            </a:r>
            <a:r>
              <a:rPr lang="en-US" i="1" dirty="0"/>
              <a:t>(pending open registration)</a:t>
            </a:r>
            <a:endParaRPr lang="en-US" b="1" i="1" dirty="0"/>
          </a:p>
          <a:p>
            <a:r>
              <a:rPr lang="en-US" dirty="0"/>
              <a:t>1 credit course</a:t>
            </a:r>
          </a:p>
          <a:p>
            <a:r>
              <a:rPr lang="en-US" dirty="0"/>
              <a:t>Credit/No Credit grading </a:t>
            </a:r>
          </a:p>
        </p:txBody>
      </p:sp>
      <p:sp>
        <p:nvSpPr>
          <p:cNvPr id="4" name="Footer Placeholder 3"/>
          <p:cNvSpPr>
            <a:spLocks noGrp="1"/>
          </p:cNvSpPr>
          <p:nvPr>
            <p:ph type="ftr" sz="quarter" idx="11"/>
          </p:nvPr>
        </p:nvSpPr>
        <p:spPr/>
        <p:txBody>
          <a:bodyPr/>
          <a:lstStyle/>
          <a:p>
            <a:r>
              <a:rPr lang="en-US" dirty="0"/>
              <a:t>Lesson 0 - Summer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12</a:t>
            </a:fld>
            <a:endParaRPr lang="en-US" dirty="0"/>
          </a:p>
        </p:txBody>
      </p:sp>
    </p:spTree>
    <p:extLst>
      <p:ext uri="{BB962C8B-B14F-4D97-AF65-F5344CB8AC3E}">
        <p14:creationId xmlns:p14="http://schemas.microsoft.com/office/powerpoint/2010/main" val="302977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solidFill>
                  <a:schemeClr val="accent5"/>
                </a:solidFill>
              </a:rPr>
              <a:t>Our learning model</a:t>
            </a:r>
          </a:p>
        </p:txBody>
      </p:sp>
      <p:sp>
        <p:nvSpPr>
          <p:cNvPr id="6" name="Footer Placeholder 5"/>
          <p:cNvSpPr>
            <a:spLocks noGrp="1"/>
          </p:cNvSpPr>
          <p:nvPr>
            <p:ph type="ftr" sz="quarter" idx="11"/>
          </p:nvPr>
        </p:nvSpPr>
        <p:spPr/>
        <p:txBody>
          <a:bodyPr/>
          <a:lstStyle/>
          <a:p>
            <a:r>
              <a:rPr lang="en-US" dirty="0">
                <a:solidFill>
                  <a:schemeClr val="bg1"/>
                </a:solidFill>
              </a:rPr>
              <a:t>Lesson 0 - Summer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13</a:t>
            </a:fld>
            <a:endParaRPr lang="en-US" dirty="0">
              <a:solidFill>
                <a:schemeClr val="bg1"/>
              </a:solidFill>
            </a:endParaRPr>
          </a:p>
        </p:txBody>
      </p:sp>
      <p:sp>
        <p:nvSpPr>
          <p:cNvPr id="4" name="Right Arrow 3"/>
          <p:cNvSpPr/>
          <p:nvPr/>
        </p:nvSpPr>
        <p:spPr>
          <a:xfrm flipH="1">
            <a:off x="4030168" y="4684423"/>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Content Placeholder 7">
            <a:extLst>
              <a:ext uri="{FF2B5EF4-FFF2-40B4-BE49-F238E27FC236}">
                <a16:creationId xmlns:a16="http://schemas.microsoft.com/office/drawing/2014/main" id="{9BBA89E8-8010-8CE0-B7AF-1AD2A7A734A8}"/>
              </a:ext>
            </a:extLst>
          </p:cNvPr>
          <p:cNvSpPr>
            <a:spLocks noGrp="1"/>
          </p:cNvSpPr>
          <p:nvPr>
            <p:ph sz="half" idx="2"/>
          </p:nvPr>
        </p:nvSpPr>
        <p:spPr>
          <a:xfrm>
            <a:off x="6172200" y="1825625"/>
            <a:ext cx="5181600" cy="4285089"/>
          </a:xfrm>
        </p:spPr>
        <p:txBody>
          <a:bodyPr>
            <a:normAutofit/>
          </a:bodyPr>
          <a:lstStyle/>
          <a:p>
            <a:r>
              <a:rPr lang="en-US" dirty="0"/>
              <a:t>Tools and resources</a:t>
            </a:r>
          </a:p>
          <a:p>
            <a:pPr lvl="1"/>
            <a:r>
              <a:rPr lang="en-US" dirty="0"/>
              <a:t>Course Website</a:t>
            </a:r>
          </a:p>
          <a:p>
            <a:pPr lvl="1"/>
            <a:r>
              <a:rPr lang="en-US" dirty="0"/>
              <a:t>Ed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20" name="Rectangle: Rounded Corners 19">
            <a:extLst>
              <a:ext uri="{FF2B5EF4-FFF2-40B4-BE49-F238E27FC236}">
                <a16:creationId xmlns:a16="http://schemas.microsoft.com/office/drawing/2014/main" id="{FF6AC2AE-1378-C180-3441-D86715F612EB}"/>
              </a:ext>
            </a:extLst>
          </p:cNvPr>
          <p:cNvSpPr/>
          <p:nvPr/>
        </p:nvSpPr>
        <p:spPr>
          <a:xfrm>
            <a:off x="6096000" y="311923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5">
            <a:extLst>
              <a:ext uri="{FF2B5EF4-FFF2-40B4-BE49-F238E27FC236}">
                <a16:creationId xmlns:a16="http://schemas.microsoft.com/office/drawing/2014/main" id="{E39A0CA1-B03D-FFA3-E02B-A62B5BA86011}"/>
              </a:ext>
            </a:extLst>
          </p:cNvPr>
          <p:cNvSpPr/>
          <p:nvPr/>
        </p:nvSpPr>
        <p:spPr>
          <a:xfrm>
            <a:off x="5437239" y="348948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815DCC2-E3BE-CAEB-16F0-A58885E6D2AA}"/>
              </a:ext>
            </a:extLst>
          </p:cNvPr>
          <p:cNvSpPr txBox="1"/>
          <p:nvPr/>
        </p:nvSpPr>
        <p:spPr>
          <a:xfrm>
            <a:off x="4527576" y="3346349"/>
            <a:ext cx="994816" cy="461665"/>
          </a:xfrm>
          <a:prstGeom prst="rect">
            <a:avLst/>
          </a:prstGeom>
          <a:noFill/>
        </p:spPr>
        <p:txBody>
          <a:bodyPr wrap="square" rtlCol="0">
            <a:spAutoFit/>
          </a:bodyPr>
          <a:lstStyle/>
          <a:p>
            <a:r>
              <a:rPr lang="en-US" sz="2400" dirty="0">
                <a:solidFill>
                  <a:schemeClr val="accent1">
                    <a:lumMod val="75000"/>
                    <a:lumOff val="25000"/>
                  </a:schemeClr>
                </a:solidFill>
              </a:rPr>
              <a:t>(Fri)</a:t>
            </a:r>
          </a:p>
        </p:txBody>
      </p:sp>
    </p:spTree>
    <p:extLst>
      <p:ext uri="{BB962C8B-B14F-4D97-AF65-F5344CB8AC3E}">
        <p14:creationId xmlns:p14="http://schemas.microsoft.com/office/powerpoint/2010/main" val="2465391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Lesson 0 - Summer 2022</a:t>
            </a:r>
          </a:p>
        </p:txBody>
      </p:sp>
      <p:sp>
        <p:nvSpPr>
          <p:cNvPr id="6" name="Slide Number Placeholder 5"/>
          <p:cNvSpPr>
            <a:spLocks noGrp="1"/>
          </p:cNvSpPr>
          <p:nvPr>
            <p:ph type="sldNum" sz="quarter" idx="12"/>
          </p:nvPr>
        </p:nvSpPr>
        <p:spPr/>
        <p:txBody>
          <a:bodyPr/>
          <a:lstStyle/>
          <a:p>
            <a:fld id="{9D3C886E-6997-4228-A88B-2272D22D50D1}" type="slidenum">
              <a:rPr lang="en-US" smtClean="0"/>
              <a:pPr/>
              <a:t>14</a:t>
            </a:fld>
            <a:endParaRPr lang="en-US" dirty="0"/>
          </a:p>
        </p:txBody>
      </p:sp>
      <p:pic>
        <p:nvPicPr>
          <p:cNvPr id="2050" name="Picture 2" descr="https://lh3.googleusercontent.com/hc_rn47Rrv_0lYi1TgIpEV0y6gMYkyYCu-bWRckykKcw-J6095JOR8X8-sgIyLfyJPofnQ4XpqGntu1A0ga4oKIbiRT8rsGoIJIYMaAk7jsaM3TRPXTP6SmgCiplpDZWWhf74HxWK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20" y="411480"/>
            <a:ext cx="8108959" cy="540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1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in CSE 142 (or anywhere)</a:t>
            </a:r>
          </a:p>
        </p:txBody>
      </p:sp>
      <p:sp>
        <p:nvSpPr>
          <p:cNvPr id="4" name="Footer Placeholder 3"/>
          <p:cNvSpPr>
            <a:spLocks noGrp="1"/>
          </p:cNvSpPr>
          <p:nvPr>
            <p:ph type="ftr" sz="quarter" idx="11"/>
          </p:nvPr>
        </p:nvSpPr>
        <p:spPr/>
        <p:txBody>
          <a:bodyPr/>
          <a:lstStyle/>
          <a:p>
            <a:r>
              <a:rPr lang="en-US" dirty="0"/>
              <a:t>Lesson 0 - Summer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15</a:t>
            </a:fld>
            <a:endParaRPr lang="en-US" dirty="0"/>
          </a:p>
        </p:txBody>
      </p:sp>
      <p:pic>
        <p:nvPicPr>
          <p:cNvPr id="9" name="Content Placeholder 8"/>
          <p:cNvPicPr>
            <a:picLocks noGrp="1" noChangeAspect="1"/>
          </p:cNvPicPr>
          <p:nvPr>
            <p:ph idx="1"/>
          </p:nvPr>
        </p:nvPicPr>
        <p:blipFill>
          <a:blip r:embed="rId3"/>
          <a:stretch>
            <a:fillRect/>
          </a:stretch>
        </p:blipFill>
        <p:spPr>
          <a:xfrm>
            <a:off x="1807588" y="1544773"/>
            <a:ext cx="8576823" cy="4217988"/>
          </a:xfrm>
          <a:prstGeom prst="rect">
            <a:avLst/>
          </a:prstGeom>
        </p:spPr>
      </p:pic>
    </p:spTree>
    <p:extLst>
      <p:ext uri="{BB962C8B-B14F-4D97-AF65-F5344CB8AC3E}">
        <p14:creationId xmlns:p14="http://schemas.microsoft.com/office/powerpoint/2010/main" val="84911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solidFill>
                  <a:schemeClr val="accent2"/>
                </a:solidFill>
              </a:rPr>
              <a:t>Tools and resources</a:t>
            </a:r>
          </a:p>
          <a:p>
            <a:pPr lvl="1"/>
            <a:r>
              <a:rPr lang="en-US" dirty="0">
                <a:solidFill>
                  <a:schemeClr val="accent2"/>
                </a:solidFill>
              </a:rPr>
              <a:t>Course Website</a:t>
            </a:r>
          </a:p>
          <a:p>
            <a:pPr lvl="1"/>
            <a:r>
              <a:rPr lang="en-US" dirty="0">
                <a:solidFill>
                  <a:schemeClr val="accent2"/>
                </a:solidFill>
              </a:rPr>
              <a:t>Ed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Summer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16</a:t>
            </a:fld>
            <a:endParaRPr lang="en-US" dirty="0">
              <a:solidFill>
                <a:schemeClr val="bg1"/>
              </a:solidFill>
            </a:endParaRPr>
          </a:p>
        </p:txBody>
      </p:sp>
      <p:sp>
        <p:nvSpPr>
          <p:cNvPr id="4" name="Right Arrow 3"/>
          <p:cNvSpPr/>
          <p:nvPr/>
        </p:nvSpPr>
        <p:spPr>
          <a:xfrm flipH="1">
            <a:off x="9467756" y="2009765"/>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502C9E4-95D5-4D53-B0AA-7E9ABE9D9BC2}"/>
              </a:ext>
            </a:extLst>
          </p:cNvPr>
          <p:cNvSpPr/>
          <p:nvPr/>
        </p:nvSpPr>
        <p:spPr>
          <a:xfrm>
            <a:off x="6096000" y="3127745"/>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5">
            <a:extLst>
              <a:ext uri="{FF2B5EF4-FFF2-40B4-BE49-F238E27FC236}">
                <a16:creationId xmlns:a16="http://schemas.microsoft.com/office/drawing/2014/main" id="{C8D994A9-B0B4-406E-B452-46BB526D1CB8}"/>
              </a:ext>
            </a:extLst>
          </p:cNvPr>
          <p:cNvSpPr/>
          <p:nvPr/>
        </p:nvSpPr>
        <p:spPr>
          <a:xfrm>
            <a:off x="5437239" y="3497998"/>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3EF90EC-D03F-42B9-B5F6-D8C2120A843F}"/>
              </a:ext>
            </a:extLst>
          </p:cNvPr>
          <p:cNvSpPr txBox="1"/>
          <p:nvPr/>
        </p:nvSpPr>
        <p:spPr>
          <a:xfrm>
            <a:off x="4527576" y="3354864"/>
            <a:ext cx="994816" cy="461665"/>
          </a:xfrm>
          <a:prstGeom prst="rect">
            <a:avLst/>
          </a:prstGeom>
          <a:noFill/>
        </p:spPr>
        <p:txBody>
          <a:bodyPr wrap="square" rtlCol="0">
            <a:spAutoFit/>
          </a:bodyPr>
          <a:lstStyle/>
          <a:p>
            <a:r>
              <a:rPr lang="en-US" sz="2400" dirty="0">
                <a:solidFill>
                  <a:schemeClr val="accent1">
                    <a:lumMod val="75000"/>
                    <a:lumOff val="25000"/>
                  </a:schemeClr>
                </a:solidFill>
              </a:rPr>
              <a:t>(Fri)</a:t>
            </a:r>
          </a:p>
        </p:txBody>
      </p:sp>
    </p:spTree>
    <p:extLst>
      <p:ext uri="{BB962C8B-B14F-4D97-AF65-F5344CB8AC3E}">
        <p14:creationId xmlns:p14="http://schemas.microsoft.com/office/powerpoint/2010/main" val="366985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dirty="0"/>
              <a:t>Lesson 0 - Summer 2022</a:t>
            </a:r>
          </a:p>
        </p:txBody>
      </p:sp>
      <p:sp>
        <p:nvSpPr>
          <p:cNvPr id="6" name="Slide Number Placeholder 5"/>
          <p:cNvSpPr>
            <a:spLocks noGrp="1"/>
          </p:cNvSpPr>
          <p:nvPr>
            <p:ph type="sldNum" sz="quarter" idx="12"/>
          </p:nvPr>
        </p:nvSpPr>
        <p:spPr/>
        <p:txBody>
          <a:bodyPr/>
          <a:lstStyle/>
          <a:p>
            <a:fld id="{9D3C886E-6997-4228-A88B-2272D22D50D1}" type="slidenum">
              <a:rPr lang="en-US" smtClean="0"/>
              <a:pPr/>
              <a:t>17</a:t>
            </a:fld>
            <a:endParaRPr lang="en-US" dirty="0"/>
          </a:p>
        </p:txBody>
      </p:sp>
      <p:sp>
        <p:nvSpPr>
          <p:cNvPr id="11" name="TextBox 10"/>
          <p:cNvSpPr txBox="1"/>
          <p:nvPr/>
        </p:nvSpPr>
        <p:spPr>
          <a:xfrm>
            <a:off x="1129328" y="1613158"/>
            <a:ext cx="3473152" cy="646331"/>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dirty="0">
                <a:solidFill>
                  <a:schemeClr val="bg1"/>
                </a:solidFill>
              </a:rPr>
              <a:t>cs.uw.edu/142</a:t>
            </a:r>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Primary source of course information (</a:t>
            </a:r>
            <a:r>
              <a:rPr lang="en-US" i="1" dirty="0"/>
              <a:t>not</a:t>
            </a:r>
            <a:r>
              <a:rPr lang="en-US" dirty="0"/>
              <a:t> Canvas)</a:t>
            </a:r>
          </a:p>
          <a:p>
            <a:r>
              <a:rPr lang="en-US" dirty="0"/>
              <a:t>Calendar will contain links to (almost) all resources</a:t>
            </a:r>
          </a:p>
          <a:p>
            <a:pPr marL="0" indent="0">
              <a:buNone/>
            </a:pPr>
            <a:endParaRPr lang="en-US" dirty="0"/>
          </a:p>
        </p:txBody>
      </p:sp>
      <p:pic>
        <p:nvPicPr>
          <p:cNvPr id="4" name="Picture 3">
            <a:extLst>
              <a:ext uri="{FF2B5EF4-FFF2-40B4-BE49-F238E27FC236}">
                <a16:creationId xmlns:a16="http://schemas.microsoft.com/office/drawing/2014/main" id="{E72B0B61-E2BA-0B64-DE13-A1E68D4E1C80}"/>
              </a:ext>
            </a:extLst>
          </p:cNvPr>
          <p:cNvPicPr>
            <a:picLocks noChangeAspect="1"/>
          </p:cNvPicPr>
          <p:nvPr/>
        </p:nvPicPr>
        <p:blipFill>
          <a:blip r:embed="rId3"/>
          <a:stretch>
            <a:fillRect/>
          </a:stretch>
        </p:blipFill>
        <p:spPr>
          <a:xfrm>
            <a:off x="5066852" y="970951"/>
            <a:ext cx="6786644" cy="4255800"/>
          </a:xfrm>
          <a:prstGeom prst="rect">
            <a:avLst/>
          </a:prstGeom>
        </p:spPr>
      </p:pic>
    </p:spTree>
    <p:extLst>
      <p:ext uri="{BB962C8B-B14F-4D97-AF65-F5344CB8AC3E}">
        <p14:creationId xmlns:p14="http://schemas.microsoft.com/office/powerpoint/2010/main" val="1891491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D5CA3C-CA97-9752-0FC8-B0F08C170D92}"/>
              </a:ext>
            </a:extLst>
          </p:cNvPr>
          <p:cNvPicPr>
            <a:picLocks noChangeAspect="1"/>
          </p:cNvPicPr>
          <p:nvPr/>
        </p:nvPicPr>
        <p:blipFill>
          <a:blip r:embed="rId3"/>
          <a:stretch>
            <a:fillRect/>
          </a:stretch>
        </p:blipFill>
        <p:spPr>
          <a:xfrm>
            <a:off x="6045798" y="1257704"/>
            <a:ext cx="5564475" cy="3489397"/>
          </a:xfrm>
          <a:prstGeom prst="rect">
            <a:avLst/>
          </a:prstGeom>
        </p:spPr>
      </p:pic>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dirty="0"/>
              <a:t>Lesson 0 - Summer 2022</a:t>
            </a:r>
          </a:p>
        </p:txBody>
      </p:sp>
      <p:sp>
        <p:nvSpPr>
          <p:cNvPr id="6" name="Slide Number Placeholder 5"/>
          <p:cNvSpPr>
            <a:spLocks noGrp="1"/>
          </p:cNvSpPr>
          <p:nvPr>
            <p:ph type="sldNum" sz="quarter" idx="12"/>
          </p:nvPr>
        </p:nvSpPr>
        <p:spPr>
          <a:xfrm>
            <a:off x="8610600" y="6356349"/>
            <a:ext cx="2743200" cy="365125"/>
          </a:xfrm>
        </p:spPr>
        <p:txBody>
          <a:bodyPr/>
          <a:lstStyle/>
          <a:p>
            <a:fld id="{9D3C886E-6997-4228-A88B-2272D22D50D1}" type="slidenum">
              <a:rPr lang="en-US" smtClean="0"/>
              <a:pPr/>
              <a:t>18</a:t>
            </a:fld>
            <a:endParaRPr lang="en-US" dirty="0"/>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Rectangle 7"/>
          <p:cNvSpPr/>
          <p:nvPr/>
        </p:nvSpPr>
        <p:spPr>
          <a:xfrm>
            <a:off x="10504256" y="1566487"/>
            <a:ext cx="274320" cy="1242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516980" y="1880485"/>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Please review the syllabus ASAP.</a:t>
            </a:r>
          </a:p>
        </p:txBody>
      </p:sp>
      <p:sp>
        <p:nvSpPr>
          <p:cNvPr id="18" name="Rectangle 17"/>
          <p:cNvSpPr/>
          <p:nvPr/>
        </p:nvSpPr>
        <p:spPr>
          <a:xfrm>
            <a:off x="1449521" y="2370910"/>
            <a:ext cx="5029656" cy="326789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cxnSpLocks/>
          </p:cNvCxnSpPr>
          <p:nvPr/>
        </p:nvCxnSpPr>
        <p:spPr>
          <a:xfrm flipH="1">
            <a:off x="6479177" y="1653360"/>
            <a:ext cx="4000499" cy="71330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47AC833-EBCB-577F-FE14-68491E42A8EE}"/>
              </a:ext>
            </a:extLst>
          </p:cNvPr>
          <p:cNvPicPr>
            <a:picLocks noChangeAspect="1"/>
          </p:cNvPicPr>
          <p:nvPr/>
        </p:nvPicPr>
        <p:blipFill>
          <a:blip r:embed="rId4"/>
          <a:stretch>
            <a:fillRect/>
          </a:stretch>
        </p:blipFill>
        <p:spPr>
          <a:xfrm>
            <a:off x="1472609" y="2393837"/>
            <a:ext cx="4983480" cy="3156204"/>
          </a:xfrm>
          <a:prstGeom prst="rect">
            <a:avLst/>
          </a:prstGeom>
        </p:spPr>
      </p:pic>
      <p:cxnSp>
        <p:nvCxnSpPr>
          <p:cNvPr id="22" name="Straight Connector 21"/>
          <p:cNvCxnSpPr>
            <a:cxnSpLocks/>
            <a:stCxn id="8" idx="2"/>
          </p:cNvCxnSpPr>
          <p:nvPr/>
        </p:nvCxnSpPr>
        <p:spPr>
          <a:xfrm flipH="1">
            <a:off x="6479177" y="1690688"/>
            <a:ext cx="4162239" cy="394811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906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a:t>
            </a:r>
          </a:p>
        </p:txBody>
      </p:sp>
      <p:sp>
        <p:nvSpPr>
          <p:cNvPr id="3" name="Content Placeholder 2"/>
          <p:cNvSpPr>
            <a:spLocks noGrp="1"/>
          </p:cNvSpPr>
          <p:nvPr>
            <p:ph idx="1"/>
          </p:nvPr>
        </p:nvSpPr>
        <p:spPr>
          <a:xfrm>
            <a:off x="838200" y="1825625"/>
            <a:ext cx="5072269" cy="4218516"/>
          </a:xfrm>
        </p:spPr>
        <p:txBody>
          <a:bodyPr/>
          <a:lstStyle/>
          <a:p>
            <a:r>
              <a:rPr lang="en-US" dirty="0"/>
              <a:t>Our online learning platform</a:t>
            </a:r>
          </a:p>
          <a:p>
            <a:r>
              <a:rPr lang="en-US" dirty="0"/>
              <a:t>Lessons, sections, labs, assessments all here</a:t>
            </a:r>
          </a:p>
          <a:p>
            <a:r>
              <a:rPr lang="en-US" dirty="0"/>
              <a:t>Lecture </a:t>
            </a:r>
            <a:r>
              <a:rPr lang="en-US" dirty="0" err="1"/>
              <a:t>Megathreads</a:t>
            </a:r>
            <a:r>
              <a:rPr lang="en-US" dirty="0"/>
              <a:t> for each day that will be monitored by TAs during lecture</a:t>
            </a:r>
          </a:p>
          <a:p>
            <a:r>
              <a:rPr lang="en-US" dirty="0"/>
              <a:t>Intro and walkthrough video forthcoming</a:t>
            </a:r>
          </a:p>
        </p:txBody>
      </p:sp>
      <p:sp>
        <p:nvSpPr>
          <p:cNvPr id="4" name="Footer Placeholder 3"/>
          <p:cNvSpPr>
            <a:spLocks noGrp="1"/>
          </p:cNvSpPr>
          <p:nvPr>
            <p:ph type="ftr" sz="quarter" idx="11"/>
          </p:nvPr>
        </p:nvSpPr>
        <p:spPr/>
        <p:txBody>
          <a:bodyPr/>
          <a:lstStyle/>
          <a:p>
            <a:r>
              <a:rPr lang="en-US" dirty="0"/>
              <a:t>Lesson 0 - Summer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19</a:t>
            </a:fld>
            <a:endParaRPr lang="en-US" dirty="0"/>
          </a:p>
        </p:txBody>
      </p:sp>
      <p:pic>
        <p:nvPicPr>
          <p:cNvPr id="8" name="Picture 7">
            <a:extLst>
              <a:ext uri="{FF2B5EF4-FFF2-40B4-BE49-F238E27FC236}">
                <a16:creationId xmlns:a16="http://schemas.microsoft.com/office/drawing/2014/main" id="{A1F69E3B-34DB-6C6F-2BE1-7B7011B6A5C8}"/>
              </a:ext>
            </a:extLst>
          </p:cNvPr>
          <p:cNvPicPr>
            <a:picLocks noChangeAspect="1"/>
          </p:cNvPicPr>
          <p:nvPr/>
        </p:nvPicPr>
        <p:blipFill>
          <a:blip r:embed="rId3"/>
          <a:stretch>
            <a:fillRect/>
          </a:stretch>
        </p:blipFill>
        <p:spPr>
          <a:xfrm>
            <a:off x="5705482" y="1825625"/>
            <a:ext cx="6201595" cy="2918640"/>
          </a:xfrm>
          <a:prstGeom prst="rect">
            <a:avLst/>
          </a:prstGeom>
        </p:spPr>
      </p:pic>
    </p:spTree>
    <p:extLst>
      <p:ext uri="{BB962C8B-B14F-4D97-AF65-F5344CB8AC3E}">
        <p14:creationId xmlns:p14="http://schemas.microsoft.com/office/powerpoint/2010/main" val="1045564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838200" y="1825625"/>
            <a:ext cx="5181600" cy="4285089"/>
          </a:xfrm>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a:xfrm>
            <a:off x="6172200" y="1825625"/>
            <a:ext cx="5181600" cy="4285089"/>
          </a:xfrm>
        </p:spPr>
        <p:txBody>
          <a:bodyPr>
            <a:normAutofit/>
          </a:bodyPr>
          <a:lstStyle/>
          <a:p>
            <a:r>
              <a:rPr lang="en-US" dirty="0"/>
              <a:t>Tools and resources</a:t>
            </a:r>
          </a:p>
          <a:p>
            <a:pPr lvl="1"/>
            <a:r>
              <a:rPr lang="en-US" dirty="0"/>
              <a:t>Course Website</a:t>
            </a:r>
          </a:p>
          <a:p>
            <a:pPr lvl="1"/>
            <a:r>
              <a:rPr lang="en-US" dirty="0"/>
              <a:t>Ed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Summer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a:t>
            </a:fld>
            <a:endParaRPr lang="en-US" dirty="0">
              <a:solidFill>
                <a:schemeClr val="bg1"/>
              </a:solidFill>
            </a:endParaRPr>
          </a:p>
        </p:txBody>
      </p:sp>
      <p:sp>
        <p:nvSpPr>
          <p:cNvPr id="5" name="Rectangle: Rounded Corners 4">
            <a:extLst>
              <a:ext uri="{FF2B5EF4-FFF2-40B4-BE49-F238E27FC236}">
                <a16:creationId xmlns:a16="http://schemas.microsoft.com/office/drawing/2014/main" id="{46CF1767-142F-464A-B296-E54DBA25CA80}"/>
              </a:ext>
            </a:extLst>
          </p:cNvPr>
          <p:cNvSpPr/>
          <p:nvPr/>
        </p:nvSpPr>
        <p:spPr>
          <a:xfrm>
            <a:off x="6096000" y="3125859"/>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5">
            <a:extLst>
              <a:ext uri="{FF2B5EF4-FFF2-40B4-BE49-F238E27FC236}">
                <a16:creationId xmlns:a16="http://schemas.microsoft.com/office/drawing/2014/main" id="{9668C95D-7746-4961-9C6D-5CEF9FB6B0F3}"/>
              </a:ext>
            </a:extLst>
          </p:cNvPr>
          <p:cNvSpPr/>
          <p:nvPr/>
        </p:nvSpPr>
        <p:spPr>
          <a:xfrm>
            <a:off x="5437239" y="3489486"/>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79BB50F-4DAD-41AB-C6CB-F5EA3F8230B2}"/>
              </a:ext>
            </a:extLst>
          </p:cNvPr>
          <p:cNvSpPr txBox="1"/>
          <p:nvPr/>
        </p:nvSpPr>
        <p:spPr>
          <a:xfrm>
            <a:off x="4527576" y="3346349"/>
            <a:ext cx="994816" cy="461665"/>
          </a:xfrm>
          <a:prstGeom prst="rect">
            <a:avLst/>
          </a:prstGeom>
          <a:noFill/>
        </p:spPr>
        <p:txBody>
          <a:bodyPr wrap="square" rtlCol="0">
            <a:spAutoFit/>
          </a:bodyPr>
          <a:lstStyle/>
          <a:p>
            <a:r>
              <a:rPr lang="en-US" sz="2400" dirty="0">
                <a:solidFill>
                  <a:schemeClr val="accent1">
                    <a:lumMod val="75000"/>
                    <a:lumOff val="25000"/>
                  </a:schemeClr>
                </a:solidFill>
              </a:rPr>
              <a:t>(Fri)</a:t>
            </a:r>
          </a:p>
        </p:txBody>
      </p:sp>
    </p:spTree>
    <p:extLst>
      <p:ext uri="{BB962C8B-B14F-4D97-AF65-F5344CB8AC3E}">
        <p14:creationId xmlns:p14="http://schemas.microsoft.com/office/powerpoint/2010/main" val="416641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4EBEDABF-4963-5747-6170-93799DD016B0}"/>
              </a:ext>
            </a:extLst>
          </p:cNvPr>
          <p:cNvPicPr>
            <a:picLocks noChangeAspect="1"/>
          </p:cNvPicPr>
          <p:nvPr/>
        </p:nvPicPr>
        <p:blipFill>
          <a:blip r:embed="rId3"/>
          <a:stretch>
            <a:fillRect/>
          </a:stretch>
        </p:blipFill>
        <p:spPr>
          <a:xfrm>
            <a:off x="7763254" y="960206"/>
            <a:ext cx="3840480" cy="2408306"/>
          </a:xfrm>
          <a:prstGeom prst="rect">
            <a:avLst/>
          </a:prstGeom>
        </p:spPr>
      </p:pic>
      <p:sp>
        <p:nvSpPr>
          <p:cNvPr id="7" name="Title 6"/>
          <p:cNvSpPr>
            <a:spLocks noGrp="1"/>
          </p:cNvSpPr>
          <p:nvPr>
            <p:ph type="title"/>
          </p:nvPr>
        </p:nvSpPr>
        <p:spPr/>
        <p:txBody>
          <a:bodyPr/>
          <a:lstStyle/>
          <a:p>
            <a:r>
              <a:rPr lang="en-US" dirty="0"/>
              <a:t>Software</a:t>
            </a:r>
          </a:p>
        </p:txBody>
      </p:sp>
      <p:sp>
        <p:nvSpPr>
          <p:cNvPr id="5" name="Footer Placeholder 4"/>
          <p:cNvSpPr>
            <a:spLocks noGrp="1"/>
          </p:cNvSpPr>
          <p:nvPr>
            <p:ph type="ftr" sz="quarter" idx="11"/>
          </p:nvPr>
        </p:nvSpPr>
        <p:spPr/>
        <p:txBody>
          <a:bodyPr/>
          <a:lstStyle/>
          <a:p>
            <a:r>
              <a:rPr lang="en-US" dirty="0"/>
              <a:t>Lesson 0 - Summer 2022</a:t>
            </a:r>
          </a:p>
        </p:txBody>
      </p:sp>
      <p:sp>
        <p:nvSpPr>
          <p:cNvPr id="6" name="Slide Number Placeholder 5"/>
          <p:cNvSpPr>
            <a:spLocks noGrp="1"/>
          </p:cNvSpPr>
          <p:nvPr>
            <p:ph type="sldNum" sz="quarter" idx="12"/>
          </p:nvPr>
        </p:nvSpPr>
        <p:spPr/>
        <p:txBody>
          <a:bodyPr/>
          <a:lstStyle/>
          <a:p>
            <a:fld id="{9D3C886E-6997-4228-A88B-2272D22D50D1}" type="slidenum">
              <a:rPr lang="en-US" smtClean="0"/>
              <a:pPr/>
              <a:t>20</a:t>
            </a:fld>
            <a:endParaRPr lang="en-US" dirty="0"/>
          </a:p>
        </p:txBody>
      </p:sp>
      <p:sp>
        <p:nvSpPr>
          <p:cNvPr id="17" name="Content Placeholder 2"/>
          <p:cNvSpPr txBox="1">
            <a:spLocks/>
          </p:cNvSpPr>
          <p:nvPr/>
        </p:nvSpPr>
        <p:spPr>
          <a:xfrm>
            <a:off x="516980" y="1641941"/>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You will need to install the JDK and </a:t>
            </a:r>
            <a:r>
              <a:rPr lang="en-US" sz="2400" i="1" dirty="0" err="1"/>
              <a:t>jGRASP</a:t>
            </a:r>
            <a:endParaRPr lang="en-US" sz="2400" i="1" dirty="0"/>
          </a:p>
        </p:txBody>
      </p:sp>
      <p:sp>
        <p:nvSpPr>
          <p:cNvPr id="23" name="Rectangle 22">
            <a:extLst>
              <a:ext uri="{FF2B5EF4-FFF2-40B4-BE49-F238E27FC236}">
                <a16:creationId xmlns:a16="http://schemas.microsoft.com/office/drawing/2014/main" id="{4504698C-788A-4C0A-9B17-38747DF2B18B}"/>
              </a:ext>
            </a:extLst>
          </p:cNvPr>
          <p:cNvSpPr/>
          <p:nvPr/>
        </p:nvSpPr>
        <p:spPr>
          <a:xfrm>
            <a:off x="10836318" y="1177881"/>
            <a:ext cx="209071" cy="7898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241DAC1-B0BA-4F26-9AA4-6F5E8E1355FC}"/>
              </a:ext>
            </a:extLst>
          </p:cNvPr>
          <p:cNvCxnSpPr>
            <a:cxnSpLocks/>
          </p:cNvCxnSpPr>
          <p:nvPr/>
        </p:nvCxnSpPr>
        <p:spPr>
          <a:xfrm flipH="1">
            <a:off x="8608997" y="1261109"/>
            <a:ext cx="2227324" cy="9208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E1C7CD-B713-4572-BF7E-0E6BE9D10D2B}"/>
              </a:ext>
            </a:extLst>
          </p:cNvPr>
          <p:cNvCxnSpPr>
            <a:cxnSpLocks/>
          </p:cNvCxnSpPr>
          <p:nvPr/>
        </p:nvCxnSpPr>
        <p:spPr>
          <a:xfrm flipH="1">
            <a:off x="8635094" y="1256862"/>
            <a:ext cx="2318047" cy="34197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65BAF77-2107-46FC-B569-F08B05B60C78}"/>
              </a:ext>
            </a:extLst>
          </p:cNvPr>
          <p:cNvSpPr/>
          <p:nvPr/>
        </p:nvSpPr>
        <p:spPr>
          <a:xfrm>
            <a:off x="4775683" y="2195637"/>
            <a:ext cx="3840814" cy="248095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2D76455-0E7C-76E5-BB85-9DE655B83690}"/>
              </a:ext>
            </a:extLst>
          </p:cNvPr>
          <p:cNvPicPr>
            <a:picLocks noChangeAspect="1"/>
          </p:cNvPicPr>
          <p:nvPr/>
        </p:nvPicPr>
        <p:blipFill>
          <a:blip r:embed="rId4"/>
          <a:stretch>
            <a:fillRect/>
          </a:stretch>
        </p:blipFill>
        <p:spPr>
          <a:xfrm>
            <a:off x="4798711" y="2224110"/>
            <a:ext cx="3811605" cy="2414016"/>
          </a:xfrm>
          <a:prstGeom prst="rect">
            <a:avLst/>
          </a:prstGeom>
        </p:spPr>
      </p:pic>
      <p:sp>
        <p:nvSpPr>
          <p:cNvPr id="31" name="Rectangle 30">
            <a:extLst>
              <a:ext uri="{FF2B5EF4-FFF2-40B4-BE49-F238E27FC236}">
                <a16:creationId xmlns:a16="http://schemas.microsoft.com/office/drawing/2014/main" id="{1E854E1F-A5AB-47E5-A8DA-8B00DAF7F831}"/>
              </a:ext>
            </a:extLst>
          </p:cNvPr>
          <p:cNvSpPr/>
          <p:nvPr/>
        </p:nvSpPr>
        <p:spPr>
          <a:xfrm>
            <a:off x="5770896" y="4004478"/>
            <a:ext cx="449801" cy="839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FBE13101-930E-43C2-896A-501C621DBC14}"/>
              </a:ext>
            </a:extLst>
          </p:cNvPr>
          <p:cNvPicPr>
            <a:picLocks noChangeAspect="1"/>
          </p:cNvPicPr>
          <p:nvPr/>
        </p:nvPicPr>
        <p:blipFill>
          <a:blip r:embed="rId5"/>
          <a:stretch>
            <a:fillRect/>
          </a:stretch>
        </p:blipFill>
        <p:spPr>
          <a:xfrm>
            <a:off x="1187154" y="3377591"/>
            <a:ext cx="4267425" cy="2723322"/>
          </a:xfrm>
          <a:prstGeom prst="rect">
            <a:avLst/>
          </a:prstGeom>
        </p:spPr>
      </p:pic>
      <p:sp>
        <p:nvSpPr>
          <p:cNvPr id="37" name="Rectangle 36">
            <a:extLst>
              <a:ext uri="{FF2B5EF4-FFF2-40B4-BE49-F238E27FC236}">
                <a16:creationId xmlns:a16="http://schemas.microsoft.com/office/drawing/2014/main" id="{9404D16C-7FBA-4151-88FF-6E421A6D7AD8}"/>
              </a:ext>
            </a:extLst>
          </p:cNvPr>
          <p:cNvSpPr/>
          <p:nvPr/>
        </p:nvSpPr>
        <p:spPr>
          <a:xfrm>
            <a:off x="1156349" y="3382323"/>
            <a:ext cx="4327736" cy="248095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828E1E42-F8EE-4C33-BF50-B539ACD935EE}"/>
              </a:ext>
            </a:extLst>
          </p:cNvPr>
          <p:cNvCxnSpPr>
            <a:cxnSpLocks/>
          </p:cNvCxnSpPr>
          <p:nvPr/>
        </p:nvCxnSpPr>
        <p:spPr>
          <a:xfrm flipH="1">
            <a:off x="5480676" y="4088393"/>
            <a:ext cx="556637" cy="17330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255C924-B5D5-4B82-B3B3-84F3520F3868}"/>
              </a:ext>
            </a:extLst>
          </p:cNvPr>
          <p:cNvCxnSpPr>
            <a:cxnSpLocks/>
          </p:cNvCxnSpPr>
          <p:nvPr/>
        </p:nvCxnSpPr>
        <p:spPr>
          <a:xfrm flipH="1" flipV="1">
            <a:off x="5528779" y="3423424"/>
            <a:ext cx="276341" cy="65404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153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Ed</a:t>
            </a:r>
          </a:p>
          <a:p>
            <a:r>
              <a:rPr lang="en-US" dirty="0">
                <a:solidFill>
                  <a:schemeClr val="accent2"/>
                </a:solidFill>
              </a:rPr>
              <a:t>Assessment and grading</a:t>
            </a:r>
          </a:p>
          <a:p>
            <a:r>
              <a:rPr lang="en-US" dirty="0"/>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Summer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21</a:t>
            </a:fld>
            <a:endParaRPr lang="en-US" dirty="0">
              <a:solidFill>
                <a:schemeClr val="bg1"/>
              </a:solidFill>
            </a:endParaRPr>
          </a:p>
        </p:txBody>
      </p:sp>
      <p:sp>
        <p:nvSpPr>
          <p:cNvPr id="4" name="Right Arrow 3"/>
          <p:cNvSpPr/>
          <p:nvPr/>
        </p:nvSpPr>
        <p:spPr>
          <a:xfrm flipH="1">
            <a:off x="10097045" y="3283231"/>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051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and Grading</a:t>
            </a:r>
          </a:p>
        </p:txBody>
      </p:sp>
      <p:sp>
        <p:nvSpPr>
          <p:cNvPr id="3" name="Content Placeholder 2"/>
          <p:cNvSpPr>
            <a:spLocks noGrp="1"/>
          </p:cNvSpPr>
          <p:nvPr>
            <p:ph idx="1"/>
          </p:nvPr>
        </p:nvSpPr>
        <p:spPr/>
        <p:txBody>
          <a:bodyPr/>
          <a:lstStyle/>
          <a:p>
            <a:r>
              <a:rPr lang="en-US" dirty="0"/>
              <a:t>Our goal in the course is for you to </a:t>
            </a:r>
            <a:r>
              <a:rPr lang="en-US" b="1" dirty="0"/>
              <a:t>master the concepts and skills </a:t>
            </a:r>
            <a:r>
              <a:rPr lang="en-US" dirty="0"/>
              <a:t>we teach</a:t>
            </a:r>
          </a:p>
          <a:p>
            <a:r>
              <a:rPr lang="en-US" dirty="0"/>
              <a:t>We assess your mastery by asking you to apply the concepts and skills on tasks or problems</a:t>
            </a:r>
          </a:p>
          <a:p>
            <a:r>
              <a:rPr lang="en-US" dirty="0"/>
              <a:t>By necessity, we are assessing your </a:t>
            </a:r>
            <a:r>
              <a:rPr lang="en-US" i="1" dirty="0"/>
              <a:t>work</a:t>
            </a:r>
            <a:r>
              <a:rPr lang="en-US" dirty="0"/>
              <a:t> as a proxy for your </a:t>
            </a:r>
            <a:r>
              <a:rPr lang="en-US" i="1" dirty="0"/>
              <a:t>mastery</a:t>
            </a:r>
          </a:p>
          <a:p>
            <a:r>
              <a:rPr lang="en-US" dirty="0"/>
              <a:t>Your final grade should reflect </a:t>
            </a:r>
            <a:r>
              <a:rPr lang="en-US" b="1" dirty="0"/>
              <a:t>the extent to which you have demonstrated mastery of the course objectives</a:t>
            </a:r>
            <a:endParaRPr lang="en-US" dirty="0"/>
          </a:p>
        </p:txBody>
      </p:sp>
      <p:sp>
        <p:nvSpPr>
          <p:cNvPr id="4" name="Footer Placeholder 3"/>
          <p:cNvSpPr>
            <a:spLocks noGrp="1"/>
          </p:cNvSpPr>
          <p:nvPr>
            <p:ph type="ftr" sz="quarter" idx="11"/>
          </p:nvPr>
        </p:nvSpPr>
        <p:spPr/>
        <p:txBody>
          <a:bodyPr/>
          <a:lstStyle/>
          <a:p>
            <a:r>
              <a:rPr lang="en-US" dirty="0"/>
              <a:t>Lesson 0 - Summer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22</a:t>
            </a:fld>
            <a:endParaRPr lang="en-US" dirty="0"/>
          </a:p>
        </p:txBody>
      </p:sp>
    </p:spTree>
    <p:extLst>
      <p:ext uri="{BB962C8B-B14F-4D97-AF65-F5344CB8AC3E}">
        <p14:creationId xmlns:p14="http://schemas.microsoft.com/office/powerpoint/2010/main" val="3237504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Your learning in this course will be assessed in four ways:</a:t>
            </a:r>
          </a:p>
          <a:p>
            <a:pPr lvl="1"/>
            <a:r>
              <a:rPr lang="en-US" dirty="0"/>
              <a:t>Checkpoints (~weekly)</a:t>
            </a:r>
          </a:p>
          <a:p>
            <a:pPr lvl="2"/>
            <a:r>
              <a:rPr lang="en-US" dirty="0"/>
              <a:t>Short quiz on upcoming assessment specification</a:t>
            </a:r>
          </a:p>
          <a:p>
            <a:pPr lvl="2"/>
            <a:r>
              <a:rPr lang="en-US" dirty="0"/>
              <a:t>Short problems to help you practice and make sure you’ve got the basics for the week</a:t>
            </a:r>
          </a:p>
          <a:p>
            <a:pPr lvl="1"/>
            <a:r>
              <a:rPr lang="en-US" b="1" dirty="0"/>
              <a:t>Take-home assessments (~weekly)</a:t>
            </a:r>
          </a:p>
          <a:p>
            <a:pPr lvl="2"/>
            <a:r>
              <a:rPr lang="en-US" b="1" dirty="0"/>
              <a:t>Large programming assignments to assess your full mastery of that week’s concepts (plus some previous material)</a:t>
            </a:r>
          </a:p>
          <a:p>
            <a:pPr lvl="1"/>
            <a:r>
              <a:rPr lang="en-US" dirty="0"/>
              <a:t>Culminating assessments (2/quarter)</a:t>
            </a:r>
          </a:p>
          <a:p>
            <a:pPr lvl="2"/>
            <a:r>
              <a:rPr lang="en-US" dirty="0"/>
              <a:t>Series of problems covering all material up to that point</a:t>
            </a:r>
          </a:p>
          <a:p>
            <a:pPr lvl="1"/>
            <a:r>
              <a:rPr lang="en-US" dirty="0"/>
              <a:t>Reflections (w/other assignments)</a:t>
            </a:r>
          </a:p>
          <a:p>
            <a:pPr lvl="2"/>
            <a:r>
              <a:rPr lang="en-US" dirty="0"/>
              <a:t>Written assignments to help you think critically about your learning and progress</a:t>
            </a:r>
          </a:p>
        </p:txBody>
      </p:sp>
      <p:sp>
        <p:nvSpPr>
          <p:cNvPr id="4" name="Footer Placeholder 3"/>
          <p:cNvSpPr>
            <a:spLocks noGrp="1"/>
          </p:cNvSpPr>
          <p:nvPr>
            <p:ph type="ftr" sz="quarter" idx="11"/>
          </p:nvPr>
        </p:nvSpPr>
        <p:spPr/>
        <p:txBody>
          <a:bodyPr/>
          <a:lstStyle/>
          <a:p>
            <a:r>
              <a:rPr lang="en-US" dirty="0"/>
              <a:t>Lesson 0 - Summer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23</a:t>
            </a:fld>
            <a:endParaRPr lang="en-US" dirty="0"/>
          </a:p>
        </p:txBody>
      </p:sp>
    </p:spTree>
    <p:extLst>
      <p:ext uri="{BB962C8B-B14F-4D97-AF65-F5344CB8AC3E}">
        <p14:creationId xmlns:p14="http://schemas.microsoft.com/office/powerpoint/2010/main" val="3451204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Resubmission</a:t>
            </a:r>
          </a:p>
        </p:txBody>
      </p:sp>
      <p:sp>
        <p:nvSpPr>
          <p:cNvPr id="3" name="Content Placeholder 2"/>
          <p:cNvSpPr>
            <a:spLocks noGrp="1"/>
          </p:cNvSpPr>
          <p:nvPr>
            <p:ph idx="1"/>
          </p:nvPr>
        </p:nvSpPr>
        <p:spPr/>
        <p:txBody>
          <a:bodyPr/>
          <a:lstStyle/>
          <a:p>
            <a:pPr marL="0" indent="0">
              <a:buNone/>
            </a:pPr>
            <a:r>
              <a:rPr lang="en-US" i="1" dirty="0"/>
              <a:t>Learning takes time, and doesn’t always happen on the first try</a:t>
            </a:r>
          </a:p>
          <a:p>
            <a:endParaRPr lang="en-US" dirty="0"/>
          </a:p>
          <a:p>
            <a:r>
              <a:rPr lang="en-US" dirty="0"/>
              <a:t>One previous take-home assessment can be </a:t>
            </a:r>
            <a:r>
              <a:rPr lang="en-US" b="1" dirty="0"/>
              <a:t>resubmitted</a:t>
            </a:r>
            <a:r>
              <a:rPr lang="en-US" dirty="0"/>
              <a:t> each week</a:t>
            </a:r>
          </a:p>
          <a:p>
            <a:pPr lvl="1"/>
            <a:r>
              <a:rPr lang="en-US" dirty="0"/>
              <a:t>Must be accompanied by a write-up describing changes</a:t>
            </a:r>
          </a:p>
          <a:p>
            <a:pPr lvl="1"/>
            <a:r>
              <a:rPr lang="en-US" dirty="0"/>
              <a:t>Grade on resubmission will replace original grade</a:t>
            </a:r>
          </a:p>
          <a:p>
            <a:pPr lvl="1"/>
            <a:endParaRPr lang="en-US" dirty="0"/>
          </a:p>
          <a:p>
            <a:r>
              <a:rPr lang="en-US" dirty="0"/>
              <a:t>See the </a:t>
            </a:r>
            <a:r>
              <a:rPr lang="en-US" dirty="0">
                <a:hlinkClick r:id="rId3"/>
              </a:rPr>
              <a:t>syllabus</a:t>
            </a:r>
            <a:r>
              <a:rPr lang="en-US" dirty="0"/>
              <a:t> for more details</a:t>
            </a:r>
          </a:p>
        </p:txBody>
      </p:sp>
      <p:sp>
        <p:nvSpPr>
          <p:cNvPr id="4" name="Footer Placeholder 3"/>
          <p:cNvSpPr>
            <a:spLocks noGrp="1"/>
          </p:cNvSpPr>
          <p:nvPr>
            <p:ph type="ftr" sz="quarter" idx="11"/>
          </p:nvPr>
        </p:nvSpPr>
        <p:spPr/>
        <p:txBody>
          <a:bodyPr/>
          <a:lstStyle/>
          <a:p>
            <a:r>
              <a:rPr lang="en-US" dirty="0"/>
              <a:t>Lesson 0 - Summer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24</a:t>
            </a:fld>
            <a:endParaRPr lang="en-US" dirty="0"/>
          </a:p>
        </p:txBody>
      </p:sp>
    </p:spTree>
    <p:extLst>
      <p:ext uri="{BB962C8B-B14F-4D97-AF65-F5344CB8AC3E}">
        <p14:creationId xmlns:p14="http://schemas.microsoft.com/office/powerpoint/2010/main" val="370982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a:xfrm>
            <a:off x="838200" y="1825625"/>
            <a:ext cx="10108474" cy="4218516"/>
          </a:xfrm>
        </p:spPr>
        <p:txBody>
          <a:bodyPr>
            <a:normAutofit fontScale="70000" lnSpcReduction="20000"/>
          </a:bodyPr>
          <a:lstStyle/>
          <a:p>
            <a:pPr marL="0" indent="0">
              <a:buNone/>
            </a:pPr>
            <a:r>
              <a:rPr lang="en-US" i="1" dirty="0"/>
              <a:t>Grades should reflect your mastery of the course objectives</a:t>
            </a:r>
          </a:p>
          <a:p>
            <a:pPr marL="0" indent="0">
              <a:buNone/>
            </a:pPr>
            <a:endParaRPr lang="en-US" i="1" dirty="0"/>
          </a:p>
          <a:p>
            <a:r>
              <a:rPr lang="en-US" dirty="0"/>
              <a:t>Checkpoints, culminating assessments, and reflections are graded </a:t>
            </a:r>
            <a:r>
              <a:rPr lang="en-US" b="1" dirty="0"/>
              <a:t>S (Satisfactory) or N (Not Yet)</a:t>
            </a:r>
          </a:p>
          <a:p>
            <a:pPr lvl="1"/>
            <a:r>
              <a:rPr lang="en-US" dirty="0"/>
              <a:t>If you submit on time and meet all requirements, you’ll get an S</a:t>
            </a:r>
          </a:p>
          <a:p>
            <a:r>
              <a:rPr lang="en-US" dirty="0"/>
              <a:t>Take-home assessments will be grade </a:t>
            </a:r>
            <a:r>
              <a:rPr lang="en-US" b="1" dirty="0"/>
              <a:t>E (Exemplary), S (Satisfactory), N (Not yet), or U (</a:t>
            </a:r>
            <a:r>
              <a:rPr lang="en-US" b="1" dirty="0" err="1"/>
              <a:t>Unassessable</a:t>
            </a:r>
            <a:r>
              <a:rPr lang="en-US" b="1" dirty="0"/>
              <a:t>) </a:t>
            </a:r>
            <a:r>
              <a:rPr lang="en-US" dirty="0"/>
              <a:t>on four dimensions:</a:t>
            </a:r>
          </a:p>
          <a:p>
            <a:pPr lvl="1"/>
            <a:r>
              <a:rPr lang="en-US" dirty="0"/>
              <a:t>Behavior</a:t>
            </a:r>
          </a:p>
          <a:p>
            <a:pPr lvl="1"/>
            <a:r>
              <a:rPr lang="en-US" dirty="0"/>
              <a:t>Structure &amp; Design</a:t>
            </a:r>
          </a:p>
          <a:p>
            <a:pPr lvl="1"/>
            <a:r>
              <a:rPr lang="en-US" dirty="0"/>
              <a:t>Use of Language Features</a:t>
            </a:r>
          </a:p>
          <a:p>
            <a:pPr lvl="1"/>
            <a:r>
              <a:rPr lang="en-US" dirty="0"/>
              <a:t>Code Quality</a:t>
            </a:r>
          </a:p>
          <a:p>
            <a:r>
              <a:rPr lang="en-US" dirty="0"/>
              <a:t>Final grades will be assigned based on the </a:t>
            </a:r>
            <a:r>
              <a:rPr lang="en-US" b="1" dirty="0"/>
              <a:t>amount of work at each level</a:t>
            </a:r>
          </a:p>
          <a:p>
            <a:endParaRPr lang="en-US" dirty="0"/>
          </a:p>
          <a:p>
            <a:r>
              <a:rPr lang="en-US" dirty="0"/>
              <a:t>See the </a:t>
            </a:r>
            <a:r>
              <a:rPr lang="en-US" dirty="0">
                <a:hlinkClick r:id="rId3"/>
              </a:rPr>
              <a:t>syllabus</a:t>
            </a:r>
            <a:r>
              <a:rPr lang="en-US" dirty="0"/>
              <a:t> for more details</a:t>
            </a:r>
          </a:p>
        </p:txBody>
      </p:sp>
      <p:sp>
        <p:nvSpPr>
          <p:cNvPr id="4" name="Footer Placeholder 3"/>
          <p:cNvSpPr>
            <a:spLocks noGrp="1"/>
          </p:cNvSpPr>
          <p:nvPr>
            <p:ph type="ftr" sz="quarter" idx="11"/>
          </p:nvPr>
        </p:nvSpPr>
        <p:spPr/>
        <p:txBody>
          <a:bodyPr/>
          <a:lstStyle/>
          <a:p>
            <a:r>
              <a:rPr lang="en-US" dirty="0"/>
              <a:t>Lesson 0 - Summer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25</a:t>
            </a:fld>
            <a:endParaRPr lang="en-US" dirty="0"/>
          </a:p>
        </p:txBody>
      </p:sp>
    </p:spTree>
    <p:extLst>
      <p:ext uri="{BB962C8B-B14F-4D97-AF65-F5344CB8AC3E}">
        <p14:creationId xmlns:p14="http://schemas.microsoft.com/office/powerpoint/2010/main" val="3883691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Ed</a:t>
            </a:r>
          </a:p>
          <a:p>
            <a:pPr lvl="1"/>
            <a:r>
              <a:rPr lang="en-US" dirty="0" err="1"/>
              <a:t>PollEverywhere</a:t>
            </a:r>
            <a:endParaRPr lang="en-US" dirty="0"/>
          </a:p>
          <a:p>
            <a:pPr lvl="1"/>
            <a:r>
              <a:rPr lang="en-US" dirty="0"/>
              <a:t>Discord</a:t>
            </a:r>
          </a:p>
          <a:p>
            <a:r>
              <a:rPr lang="en-US" dirty="0"/>
              <a:t>Assessment and grading</a:t>
            </a:r>
          </a:p>
          <a:p>
            <a:r>
              <a:rPr lang="en-US" dirty="0">
                <a:solidFill>
                  <a:schemeClr val="accent2"/>
                </a:solidFill>
              </a:rPr>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Summer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26</a:t>
            </a:fld>
            <a:endParaRPr lang="en-US" dirty="0">
              <a:solidFill>
                <a:schemeClr val="bg1"/>
              </a:solidFill>
            </a:endParaRPr>
          </a:p>
        </p:txBody>
      </p:sp>
      <p:sp>
        <p:nvSpPr>
          <p:cNvPr id="4" name="Right Arrow 3"/>
          <p:cNvSpPr/>
          <p:nvPr/>
        </p:nvSpPr>
        <p:spPr>
          <a:xfrm flipH="1">
            <a:off x="8540861" y="4560170"/>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1364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Policy</a:t>
            </a:r>
          </a:p>
        </p:txBody>
      </p:sp>
      <p:sp>
        <p:nvSpPr>
          <p:cNvPr id="3" name="Content Placeholder 2"/>
          <p:cNvSpPr>
            <a:spLocks noGrp="1"/>
          </p:cNvSpPr>
          <p:nvPr>
            <p:ph idx="1"/>
          </p:nvPr>
        </p:nvSpPr>
        <p:spPr/>
        <p:txBody>
          <a:bodyPr>
            <a:normAutofit fontScale="92500" lnSpcReduction="20000"/>
          </a:bodyPr>
          <a:lstStyle/>
          <a:p>
            <a:pPr marL="0" indent="0">
              <a:buNone/>
            </a:pPr>
            <a:r>
              <a:rPr lang="en-US" i="1" dirty="0"/>
              <a:t>Learning is hard, but it’s easier when you learn from each other</a:t>
            </a:r>
          </a:p>
          <a:p>
            <a:endParaRPr lang="en-US" dirty="0"/>
          </a:p>
          <a:p>
            <a:r>
              <a:rPr lang="en-US" dirty="0"/>
              <a:t>You are encouraged to form study groups, work together on practice and review, and discuss your ideas and approaches </a:t>
            </a:r>
            <a:r>
              <a:rPr lang="en-US" b="1" dirty="0"/>
              <a:t>at a high level</a:t>
            </a:r>
          </a:p>
          <a:p>
            <a:r>
              <a:rPr lang="en-US" dirty="0"/>
              <a:t>If you discuss your ideas with others, you must </a:t>
            </a:r>
            <a:r>
              <a:rPr lang="en-US" b="1" dirty="0"/>
              <a:t>cite them</a:t>
            </a:r>
            <a:endParaRPr lang="en-US" dirty="0"/>
          </a:p>
          <a:p>
            <a:r>
              <a:rPr lang="en-US" dirty="0"/>
              <a:t>All work you submit for grading </a:t>
            </a:r>
            <a:r>
              <a:rPr lang="en-US" b="1" dirty="0"/>
              <a:t>must be your own</a:t>
            </a:r>
          </a:p>
          <a:p>
            <a:r>
              <a:rPr lang="en-US" dirty="0"/>
              <a:t>Any work found to not be your own will receive a grade of </a:t>
            </a:r>
            <a:r>
              <a:rPr lang="en-US" b="1" dirty="0"/>
              <a:t>U and may not be resubmitted</a:t>
            </a:r>
          </a:p>
          <a:p>
            <a:pPr lvl="1"/>
            <a:r>
              <a:rPr lang="en-US" dirty="0"/>
              <a:t>If it’s not your work, we can’t assess your mastery from it</a:t>
            </a:r>
          </a:p>
          <a:p>
            <a:endParaRPr lang="en-US" dirty="0"/>
          </a:p>
          <a:p>
            <a:r>
              <a:rPr lang="en-US" dirty="0"/>
              <a:t>See the </a:t>
            </a:r>
            <a:r>
              <a:rPr lang="en-US" dirty="0">
                <a:hlinkClick r:id="rId2"/>
              </a:rPr>
              <a:t>syllabus</a:t>
            </a:r>
            <a:r>
              <a:rPr lang="en-US" dirty="0"/>
              <a:t> for more details</a:t>
            </a:r>
          </a:p>
          <a:p>
            <a:endParaRPr lang="en-US" dirty="0"/>
          </a:p>
        </p:txBody>
      </p:sp>
      <p:sp>
        <p:nvSpPr>
          <p:cNvPr id="4" name="Footer Placeholder 3"/>
          <p:cNvSpPr>
            <a:spLocks noGrp="1"/>
          </p:cNvSpPr>
          <p:nvPr>
            <p:ph type="ftr" sz="quarter" idx="11"/>
          </p:nvPr>
        </p:nvSpPr>
        <p:spPr/>
        <p:txBody>
          <a:bodyPr/>
          <a:lstStyle/>
          <a:p>
            <a:r>
              <a:rPr lang="en-US" dirty="0"/>
              <a:t>Lesson 0 - Summer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27</a:t>
            </a:fld>
            <a:endParaRPr lang="en-US" dirty="0"/>
          </a:p>
        </p:txBody>
      </p:sp>
    </p:spTree>
    <p:extLst>
      <p:ext uri="{BB962C8B-B14F-4D97-AF65-F5344CB8AC3E}">
        <p14:creationId xmlns:p14="http://schemas.microsoft.com/office/powerpoint/2010/main" val="3122513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Amnesty</a:t>
            </a:r>
          </a:p>
        </p:txBody>
      </p:sp>
      <p:sp>
        <p:nvSpPr>
          <p:cNvPr id="3" name="Content Placeholder 2"/>
          <p:cNvSpPr>
            <a:spLocks noGrp="1"/>
          </p:cNvSpPr>
          <p:nvPr>
            <p:ph idx="1"/>
          </p:nvPr>
        </p:nvSpPr>
        <p:spPr/>
        <p:txBody>
          <a:bodyPr/>
          <a:lstStyle/>
          <a:p>
            <a:pPr marL="0" indent="0">
              <a:buNone/>
            </a:pPr>
            <a:r>
              <a:rPr lang="en-US" i="1" dirty="0"/>
              <a:t>Sometimes, we make bad choices that we regret</a:t>
            </a:r>
          </a:p>
          <a:p>
            <a:pPr marL="0" indent="0">
              <a:buNone/>
            </a:pPr>
            <a:endParaRPr lang="en-US" i="1" dirty="0"/>
          </a:p>
          <a:p>
            <a:r>
              <a:rPr lang="en-US" dirty="0"/>
              <a:t>“If you submit work that is in violation of the academic conduct policy, you bring the action to Ana’s attention within 72 hours of submission and request amnesty. If you do so, you will receive a grade of U for the initial submission, but you </a:t>
            </a:r>
            <a:r>
              <a:rPr lang="en-US" b="1" dirty="0"/>
              <a:t>will be allowed to resubmit your work under the normal resubmission process</a:t>
            </a:r>
            <a:r>
              <a:rPr lang="en-US" dirty="0"/>
              <a:t>.”</a:t>
            </a:r>
          </a:p>
          <a:p>
            <a:endParaRPr lang="en-US" dirty="0"/>
          </a:p>
          <a:p>
            <a:r>
              <a:rPr lang="en-US" dirty="0"/>
              <a:t>See the </a:t>
            </a:r>
            <a:r>
              <a:rPr lang="en-US" dirty="0">
                <a:hlinkClick r:id="rId2"/>
              </a:rPr>
              <a:t>syllabus</a:t>
            </a:r>
            <a:r>
              <a:rPr lang="en-US" dirty="0"/>
              <a:t> for more details</a:t>
            </a:r>
          </a:p>
          <a:p>
            <a:endParaRPr lang="en-US" dirty="0"/>
          </a:p>
        </p:txBody>
      </p:sp>
      <p:sp>
        <p:nvSpPr>
          <p:cNvPr id="4" name="Footer Placeholder 3"/>
          <p:cNvSpPr>
            <a:spLocks noGrp="1"/>
          </p:cNvSpPr>
          <p:nvPr>
            <p:ph type="ftr" sz="quarter" idx="11"/>
          </p:nvPr>
        </p:nvSpPr>
        <p:spPr/>
        <p:txBody>
          <a:bodyPr/>
          <a:lstStyle/>
          <a:p>
            <a:r>
              <a:rPr lang="en-US" dirty="0"/>
              <a:t>Lesson 0 - Summer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28</a:t>
            </a:fld>
            <a:endParaRPr lang="en-US" dirty="0"/>
          </a:p>
        </p:txBody>
      </p:sp>
    </p:spTree>
    <p:extLst>
      <p:ext uri="{BB962C8B-B14F-4D97-AF65-F5344CB8AC3E}">
        <p14:creationId xmlns:p14="http://schemas.microsoft.com/office/powerpoint/2010/main" val="33358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838200" y="1825625"/>
            <a:ext cx="5181600" cy="4285089"/>
          </a:xfrm>
        </p:spPr>
        <p:txBody>
          <a:bodyPr>
            <a:normAutofit/>
          </a:bodyPr>
          <a:lstStyle/>
          <a:p>
            <a:r>
              <a:rPr lang="en-US" dirty="0">
                <a:solidFill>
                  <a:schemeClr val="accent5"/>
                </a:solidFill>
              </a:rPr>
              <a:t>About us </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a:xfrm>
            <a:off x="6172200" y="1825625"/>
            <a:ext cx="5181600" cy="4285089"/>
          </a:xfrm>
        </p:spPr>
        <p:txBody>
          <a:bodyPr>
            <a:normAutofit/>
          </a:bodyPr>
          <a:lstStyle/>
          <a:p>
            <a:r>
              <a:rPr lang="en-US" dirty="0"/>
              <a:t>Tools and resources</a:t>
            </a:r>
          </a:p>
          <a:p>
            <a:pPr lvl="1"/>
            <a:r>
              <a:rPr lang="en-US" dirty="0"/>
              <a:t>Course Website</a:t>
            </a:r>
          </a:p>
          <a:p>
            <a:pPr lvl="1"/>
            <a:r>
              <a:rPr lang="en-US" dirty="0"/>
              <a:t>Ed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Summer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3</a:t>
            </a:fld>
            <a:endParaRPr lang="en-US" dirty="0">
              <a:solidFill>
                <a:schemeClr val="bg1"/>
              </a:solidFill>
            </a:endParaRPr>
          </a:p>
        </p:txBody>
      </p:sp>
      <p:sp>
        <p:nvSpPr>
          <p:cNvPr id="5" name="Rectangle: Rounded Corners 4">
            <a:extLst>
              <a:ext uri="{FF2B5EF4-FFF2-40B4-BE49-F238E27FC236}">
                <a16:creationId xmlns:a16="http://schemas.microsoft.com/office/drawing/2014/main" id="{46CF1767-142F-464A-B296-E54DBA25CA80}"/>
              </a:ext>
            </a:extLst>
          </p:cNvPr>
          <p:cNvSpPr/>
          <p:nvPr/>
        </p:nvSpPr>
        <p:spPr>
          <a:xfrm>
            <a:off x="6096000" y="311923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5">
            <a:extLst>
              <a:ext uri="{FF2B5EF4-FFF2-40B4-BE49-F238E27FC236}">
                <a16:creationId xmlns:a16="http://schemas.microsoft.com/office/drawing/2014/main" id="{9668C95D-7746-4961-9C6D-5CEF9FB6B0F3}"/>
              </a:ext>
            </a:extLst>
          </p:cNvPr>
          <p:cNvSpPr/>
          <p:nvPr/>
        </p:nvSpPr>
        <p:spPr>
          <a:xfrm>
            <a:off x="5437239" y="348948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83DA292-ECB2-4910-A5BA-20CB663F592C}"/>
              </a:ext>
            </a:extLst>
          </p:cNvPr>
          <p:cNvSpPr txBox="1"/>
          <p:nvPr/>
        </p:nvSpPr>
        <p:spPr>
          <a:xfrm>
            <a:off x="4527576" y="3346349"/>
            <a:ext cx="994816" cy="461665"/>
          </a:xfrm>
          <a:prstGeom prst="rect">
            <a:avLst/>
          </a:prstGeom>
          <a:noFill/>
        </p:spPr>
        <p:txBody>
          <a:bodyPr wrap="square" rtlCol="0">
            <a:spAutoFit/>
          </a:bodyPr>
          <a:lstStyle/>
          <a:p>
            <a:r>
              <a:rPr lang="en-US" sz="2400" dirty="0">
                <a:solidFill>
                  <a:schemeClr val="accent1">
                    <a:lumMod val="75000"/>
                    <a:lumOff val="25000"/>
                  </a:schemeClr>
                </a:solidFill>
              </a:rPr>
              <a:t>(Fri)</a:t>
            </a:r>
          </a:p>
        </p:txBody>
      </p:sp>
      <p:sp>
        <p:nvSpPr>
          <p:cNvPr id="10" name="Right Arrow 3">
            <a:extLst>
              <a:ext uri="{FF2B5EF4-FFF2-40B4-BE49-F238E27FC236}">
                <a16:creationId xmlns:a16="http://schemas.microsoft.com/office/drawing/2014/main" id="{5B71AA10-FCB1-4418-856A-FAF6ED05A0E4}"/>
              </a:ext>
            </a:extLst>
          </p:cNvPr>
          <p:cNvSpPr/>
          <p:nvPr/>
        </p:nvSpPr>
        <p:spPr>
          <a:xfrm flipH="1">
            <a:off x="2554014" y="1992762"/>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21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69973" y="250031"/>
            <a:ext cx="5436704" cy="1325563"/>
          </a:xfrm>
        </p:spPr>
        <p:txBody>
          <a:bodyPr/>
          <a:lstStyle/>
          <a:p>
            <a:r>
              <a:rPr lang="en-US" dirty="0"/>
              <a:t>Hi, I’m Ana! (she/her)</a:t>
            </a:r>
          </a:p>
        </p:txBody>
      </p:sp>
      <p:sp>
        <p:nvSpPr>
          <p:cNvPr id="8" name="Content Placeholder 7"/>
          <p:cNvSpPr>
            <a:spLocks noGrp="1"/>
          </p:cNvSpPr>
          <p:nvPr>
            <p:ph idx="1"/>
          </p:nvPr>
        </p:nvSpPr>
        <p:spPr>
          <a:xfrm>
            <a:off x="3089413" y="1319742"/>
            <a:ext cx="6013174" cy="4218516"/>
          </a:xfrm>
        </p:spPr>
        <p:txBody>
          <a:bodyPr>
            <a:normAutofit/>
          </a:bodyPr>
          <a:lstStyle/>
          <a:p>
            <a:r>
              <a:rPr lang="en-US" dirty="0"/>
              <a:t>Instructional Lecturer</a:t>
            </a:r>
          </a:p>
          <a:p>
            <a:r>
              <a:rPr lang="en-US" dirty="0"/>
              <a:t>B.S. in Computer Science and minor in Mathematics from UW</a:t>
            </a:r>
          </a:p>
          <a:p>
            <a:r>
              <a:rPr lang="en-US" dirty="0"/>
              <a:t>Research in biocomputing and computer vision</a:t>
            </a:r>
          </a:p>
          <a:p>
            <a:r>
              <a:rPr lang="en-US" dirty="0"/>
              <a:t>Previously…</a:t>
            </a:r>
          </a:p>
          <a:p>
            <a:pPr lvl="1"/>
            <a:r>
              <a:rPr lang="en-US" sz="2000" dirty="0"/>
              <a:t>Frequent TA and Head TA for CSE 142</a:t>
            </a:r>
          </a:p>
          <a:p>
            <a:pPr lvl="1"/>
            <a:r>
              <a:rPr lang="en-US" sz="2000" dirty="0"/>
              <a:t>Substituted for CSE 142 lectures</a:t>
            </a:r>
            <a:endParaRPr lang="en-US" sz="1600" dirty="0"/>
          </a:p>
        </p:txBody>
      </p:sp>
      <p:sp>
        <p:nvSpPr>
          <p:cNvPr id="5" name="Footer Placeholder 4"/>
          <p:cNvSpPr>
            <a:spLocks noGrp="1"/>
          </p:cNvSpPr>
          <p:nvPr>
            <p:ph type="ftr" sz="quarter" idx="11"/>
          </p:nvPr>
        </p:nvSpPr>
        <p:spPr/>
        <p:txBody>
          <a:bodyPr/>
          <a:lstStyle/>
          <a:p>
            <a:r>
              <a:rPr lang="en-US" dirty="0"/>
              <a:t>Lesson 0 - Summer 2022</a:t>
            </a:r>
          </a:p>
        </p:txBody>
      </p:sp>
      <p:sp>
        <p:nvSpPr>
          <p:cNvPr id="6" name="Slide Number Placeholder 5"/>
          <p:cNvSpPr>
            <a:spLocks noGrp="1"/>
          </p:cNvSpPr>
          <p:nvPr>
            <p:ph type="sldNum" sz="quarter" idx="12"/>
          </p:nvPr>
        </p:nvSpPr>
        <p:spPr/>
        <p:txBody>
          <a:bodyPr/>
          <a:lstStyle/>
          <a:p>
            <a:fld id="{9D3C886E-6997-4228-A88B-2272D22D50D1}" type="slidenum">
              <a:rPr lang="en-US" smtClean="0"/>
              <a:t>4</a:t>
            </a:fld>
            <a:endParaRPr lang="en-US"/>
          </a:p>
        </p:txBody>
      </p:sp>
      <p:pic>
        <p:nvPicPr>
          <p:cNvPr id="2050" name="Picture 2" descr="profile picture of Ana Jojic">
            <a:extLst>
              <a:ext uri="{FF2B5EF4-FFF2-40B4-BE49-F238E27FC236}">
                <a16:creationId xmlns:a16="http://schemas.microsoft.com/office/drawing/2014/main" id="{1C2A2886-2E45-7ACE-0C55-5FEB0F15E0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448575"/>
            <a:ext cx="3539986" cy="35399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4C4A3E0-6AAE-3CC1-CC97-3ADBCD02DF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4" r="51063" b="1917"/>
          <a:stretch/>
        </p:blipFill>
        <p:spPr bwMode="auto">
          <a:xfrm>
            <a:off x="0" y="0"/>
            <a:ext cx="3041374" cy="618734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787E78BE-BD5A-7631-B9B0-2BA7EB1F185D}"/>
              </a:ext>
            </a:extLst>
          </p:cNvPr>
          <p:cNvCxnSpPr>
            <a:cxnSpLocks/>
            <a:stCxn id="10" idx="1"/>
          </p:cNvCxnSpPr>
          <p:nvPr/>
        </p:nvCxnSpPr>
        <p:spPr>
          <a:xfrm flipH="1" flipV="1">
            <a:off x="2011680" y="3372522"/>
            <a:ext cx="1565081" cy="234230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A6AD323-483C-C2F0-CD73-3D802D8CBAED}"/>
              </a:ext>
            </a:extLst>
          </p:cNvPr>
          <p:cNvSpPr txBox="1"/>
          <p:nvPr/>
        </p:nvSpPr>
        <p:spPr>
          <a:xfrm>
            <a:off x="3576761" y="5530165"/>
            <a:ext cx="1520024" cy="369332"/>
          </a:xfrm>
          <a:prstGeom prst="rect">
            <a:avLst/>
          </a:prstGeom>
          <a:noFill/>
        </p:spPr>
        <p:txBody>
          <a:bodyPr wrap="square" rtlCol="0">
            <a:spAutoFit/>
          </a:bodyPr>
          <a:lstStyle/>
          <a:p>
            <a:r>
              <a:rPr lang="en-US" dirty="0"/>
              <a:t>This is my cat </a:t>
            </a:r>
          </a:p>
        </p:txBody>
      </p:sp>
      <p:sp>
        <p:nvSpPr>
          <p:cNvPr id="14" name="TextBox 13">
            <a:extLst>
              <a:ext uri="{FF2B5EF4-FFF2-40B4-BE49-F238E27FC236}">
                <a16:creationId xmlns:a16="http://schemas.microsoft.com/office/drawing/2014/main" id="{1D0BD455-BAB2-DCE5-10D7-C97F2B18DE21}"/>
              </a:ext>
            </a:extLst>
          </p:cNvPr>
          <p:cNvSpPr txBox="1"/>
          <p:nvPr/>
        </p:nvSpPr>
        <p:spPr>
          <a:xfrm>
            <a:off x="6257208" y="5160833"/>
            <a:ext cx="1520024" cy="646331"/>
          </a:xfrm>
          <a:prstGeom prst="rect">
            <a:avLst/>
          </a:prstGeom>
          <a:noFill/>
        </p:spPr>
        <p:txBody>
          <a:bodyPr wrap="square" rtlCol="0">
            <a:spAutoFit/>
          </a:bodyPr>
          <a:lstStyle/>
          <a:p>
            <a:r>
              <a:rPr lang="en-US" dirty="0"/>
              <a:t>This is not my dog</a:t>
            </a:r>
          </a:p>
        </p:txBody>
      </p:sp>
      <p:cxnSp>
        <p:nvCxnSpPr>
          <p:cNvPr id="15" name="Straight Arrow Connector 14">
            <a:extLst>
              <a:ext uri="{FF2B5EF4-FFF2-40B4-BE49-F238E27FC236}">
                <a16:creationId xmlns:a16="http://schemas.microsoft.com/office/drawing/2014/main" id="{81B39E55-BE24-043F-5080-263EEDC8227B}"/>
              </a:ext>
            </a:extLst>
          </p:cNvPr>
          <p:cNvCxnSpPr>
            <a:cxnSpLocks/>
            <a:stCxn id="14" idx="3"/>
          </p:cNvCxnSpPr>
          <p:nvPr/>
        </p:nvCxnSpPr>
        <p:spPr>
          <a:xfrm flipV="1">
            <a:off x="7777232" y="5238974"/>
            <a:ext cx="833368" cy="24502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60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Meet your TAs</a:t>
            </a:r>
          </a:p>
        </p:txBody>
      </p:sp>
      <p:sp>
        <p:nvSpPr>
          <p:cNvPr id="8" name="Footer Placeholder 7">
            <a:extLst>
              <a:ext uri="{FF2B5EF4-FFF2-40B4-BE49-F238E27FC236}">
                <a16:creationId xmlns:a16="http://schemas.microsoft.com/office/drawing/2014/main" id="{67075030-51BE-40B3-8F5F-FE5F2EC23677}"/>
              </a:ext>
            </a:extLst>
          </p:cNvPr>
          <p:cNvSpPr>
            <a:spLocks noGrp="1"/>
          </p:cNvSpPr>
          <p:nvPr>
            <p:ph type="ftr" sz="quarter" idx="11"/>
          </p:nvPr>
        </p:nvSpPr>
        <p:spPr>
          <a:xfrm>
            <a:off x="4031143" y="6361440"/>
            <a:ext cx="4114800" cy="365125"/>
          </a:xfrm>
        </p:spPr>
        <p:txBody>
          <a:bodyPr/>
          <a:lstStyle/>
          <a:p>
            <a:r>
              <a:rPr lang="en-US" dirty="0"/>
              <a:t>Lesson 0 - Summer 2022</a:t>
            </a:r>
          </a:p>
        </p:txBody>
      </p:sp>
      <p:sp>
        <p:nvSpPr>
          <p:cNvPr id="3" name="Slide Number Placeholder 2">
            <a:extLst>
              <a:ext uri="{FF2B5EF4-FFF2-40B4-BE49-F238E27FC236}">
                <a16:creationId xmlns:a16="http://schemas.microsoft.com/office/drawing/2014/main" id="{D503DB8E-3294-4F53-9F0E-CBDE8F98AF5C}"/>
              </a:ext>
            </a:extLst>
          </p:cNvPr>
          <p:cNvSpPr>
            <a:spLocks noGrp="1"/>
          </p:cNvSpPr>
          <p:nvPr>
            <p:ph type="sldNum" sz="quarter" idx="12"/>
          </p:nvPr>
        </p:nvSpPr>
        <p:spPr/>
        <p:txBody>
          <a:bodyPr/>
          <a:lstStyle/>
          <a:p>
            <a:fld id="{9D3C886E-6997-4228-A88B-2272D22D50D1}" type="slidenum">
              <a:rPr lang="en-US" smtClean="0"/>
              <a:pPr/>
              <a:t>5</a:t>
            </a:fld>
            <a:endParaRPr lang="en-US" dirty="0"/>
          </a:p>
        </p:txBody>
      </p:sp>
      <p:pic>
        <p:nvPicPr>
          <p:cNvPr id="14" name="Picture 13">
            <a:extLst>
              <a:ext uri="{FF2B5EF4-FFF2-40B4-BE49-F238E27FC236}">
                <a16:creationId xmlns:a16="http://schemas.microsoft.com/office/drawing/2014/main" id="{90982F04-F6CD-4883-AA37-4453AEB80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64" y="3788063"/>
            <a:ext cx="2103120" cy="2103120"/>
          </a:xfrm>
          <a:prstGeom prst="rect">
            <a:avLst/>
          </a:prstGeom>
        </p:spPr>
      </p:pic>
      <p:pic>
        <p:nvPicPr>
          <p:cNvPr id="18" name="Picture 17">
            <a:extLst>
              <a:ext uri="{FF2B5EF4-FFF2-40B4-BE49-F238E27FC236}">
                <a16:creationId xmlns:a16="http://schemas.microsoft.com/office/drawing/2014/main" id="{4E041C05-5367-4AC7-B5AD-A7F31C02F5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480" y="3788063"/>
            <a:ext cx="2103120" cy="2103120"/>
          </a:xfrm>
          <a:prstGeom prst="rect">
            <a:avLst/>
          </a:prstGeom>
        </p:spPr>
      </p:pic>
      <p:pic>
        <p:nvPicPr>
          <p:cNvPr id="20" name="Picture 19">
            <a:extLst>
              <a:ext uri="{FF2B5EF4-FFF2-40B4-BE49-F238E27FC236}">
                <a16:creationId xmlns:a16="http://schemas.microsoft.com/office/drawing/2014/main" id="{9B3F58CC-2722-4923-9662-AA544C438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852" y="218233"/>
            <a:ext cx="2286000" cy="2286000"/>
          </a:xfrm>
          <a:prstGeom prst="rect">
            <a:avLst/>
          </a:prstGeom>
        </p:spPr>
      </p:pic>
      <p:pic>
        <p:nvPicPr>
          <p:cNvPr id="1026" name="Picture 2" descr="profile picture of Ray He">
            <a:extLst>
              <a:ext uri="{FF2B5EF4-FFF2-40B4-BE49-F238E27FC236}">
                <a16:creationId xmlns:a16="http://schemas.microsoft.com/office/drawing/2014/main" id="{59D27A31-9DAB-D1A3-C285-CDFB0A16F2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1303" y="1452673"/>
            <a:ext cx="21031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file picture of Jacob Berg">
            <a:extLst>
              <a:ext uri="{FF2B5EF4-FFF2-40B4-BE49-F238E27FC236}">
                <a16:creationId xmlns:a16="http://schemas.microsoft.com/office/drawing/2014/main" id="{11D28C77-D892-56C3-EDB1-BB996267C6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372" y="3317778"/>
            <a:ext cx="227075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file picture of Vidhi Jain">
            <a:extLst>
              <a:ext uri="{FF2B5EF4-FFF2-40B4-BE49-F238E27FC236}">
                <a16:creationId xmlns:a16="http://schemas.microsoft.com/office/drawing/2014/main" id="{CDEDF8DB-1F70-17BB-9CE0-A3E3B40D58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3996" y="3317778"/>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file picture of Aerin Malana">
            <a:extLst>
              <a:ext uri="{FF2B5EF4-FFF2-40B4-BE49-F238E27FC236}">
                <a16:creationId xmlns:a16="http://schemas.microsoft.com/office/drawing/2014/main" id="{D762F151-84BF-A4D2-1520-1162EC637E5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39852" y="3317778"/>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ofile picture of Omar Ibrahim">
            <a:extLst>
              <a:ext uri="{FF2B5EF4-FFF2-40B4-BE49-F238E27FC236}">
                <a16:creationId xmlns:a16="http://schemas.microsoft.com/office/drawing/2014/main" id="{E49BAE23-E467-C6A0-0737-C8FC22CD95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2372" y="238202"/>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rofile picture of Mitchell Massie">
            <a:extLst>
              <a:ext uri="{FF2B5EF4-FFF2-40B4-BE49-F238E27FC236}">
                <a16:creationId xmlns:a16="http://schemas.microsoft.com/office/drawing/2014/main" id="{98BF02E5-7D65-0AA8-FA4B-68D719419B1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67539" y="232831"/>
            <a:ext cx="228335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0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solidFill>
                  <a:schemeClr val="accent2"/>
                </a:solidFill>
              </a:rPr>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Ed</a:t>
            </a:r>
          </a:p>
          <a:p>
            <a:pPr lvl="1"/>
            <a:r>
              <a:rPr lang="en-US" dirty="0" err="1"/>
              <a:t>PollEverywhere</a:t>
            </a:r>
            <a:endParaRPr lang="en-US" dirty="0"/>
          </a:p>
          <a:p>
            <a:pPr lvl="1"/>
            <a:r>
              <a:rPr lang="en-US" dirty="0"/>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dirty="0">
                <a:solidFill>
                  <a:schemeClr val="bg1"/>
                </a:solidFill>
              </a:rPr>
              <a:t>Lesson 0 - Summer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6</a:t>
            </a:fld>
            <a:endParaRPr lang="en-US" dirty="0">
              <a:solidFill>
                <a:schemeClr val="bg1"/>
              </a:solidFill>
            </a:endParaRPr>
          </a:p>
        </p:txBody>
      </p:sp>
      <p:sp>
        <p:nvSpPr>
          <p:cNvPr id="4" name="Right Arrow 3"/>
          <p:cNvSpPr/>
          <p:nvPr/>
        </p:nvSpPr>
        <p:spPr>
          <a:xfrm flipH="1">
            <a:off x="5225744" y="2459277"/>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CD49C4B-0932-4D96-A69B-1F850D851748}"/>
              </a:ext>
            </a:extLst>
          </p:cNvPr>
          <p:cNvSpPr/>
          <p:nvPr/>
        </p:nvSpPr>
        <p:spPr>
          <a:xfrm>
            <a:off x="6096000" y="389637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5">
            <a:extLst>
              <a:ext uri="{FF2B5EF4-FFF2-40B4-BE49-F238E27FC236}">
                <a16:creationId xmlns:a16="http://schemas.microsoft.com/office/drawing/2014/main" id="{30E8569B-F6BA-47B6-936C-7DC1A6A4CA07}"/>
              </a:ext>
            </a:extLst>
          </p:cNvPr>
          <p:cNvSpPr/>
          <p:nvPr/>
        </p:nvSpPr>
        <p:spPr>
          <a:xfrm>
            <a:off x="5437239" y="426662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EBF64C-9519-459E-B624-BE2A107D18DE}"/>
              </a:ext>
            </a:extLst>
          </p:cNvPr>
          <p:cNvSpPr txBox="1"/>
          <p:nvPr/>
        </p:nvSpPr>
        <p:spPr>
          <a:xfrm>
            <a:off x="4527576" y="4123489"/>
            <a:ext cx="994816" cy="461665"/>
          </a:xfrm>
          <a:prstGeom prst="rect">
            <a:avLst/>
          </a:prstGeom>
          <a:noFill/>
        </p:spPr>
        <p:txBody>
          <a:bodyPr wrap="square" rtlCol="0">
            <a:spAutoFit/>
          </a:bodyPr>
          <a:lstStyle/>
          <a:p>
            <a:r>
              <a:rPr lang="en-US" sz="2400" dirty="0">
                <a:solidFill>
                  <a:schemeClr val="accent1">
                    <a:lumMod val="75000"/>
                    <a:lumOff val="25000"/>
                  </a:schemeClr>
                </a:solidFill>
              </a:rPr>
              <a:t>(Fri)</a:t>
            </a:r>
          </a:p>
        </p:txBody>
      </p:sp>
    </p:spTree>
    <p:extLst>
      <p:ext uri="{BB962C8B-B14F-4D97-AF65-F5344CB8AC3E}">
        <p14:creationId xmlns:p14="http://schemas.microsoft.com/office/powerpoint/2010/main" val="274905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Computer Science?</a:t>
            </a:r>
          </a:p>
        </p:txBody>
      </p:sp>
      <p:sp>
        <p:nvSpPr>
          <p:cNvPr id="3" name="Content Placeholder 2"/>
          <p:cNvSpPr>
            <a:spLocks noGrp="1"/>
          </p:cNvSpPr>
          <p:nvPr>
            <p:ph type="body" idx="1"/>
          </p:nvPr>
        </p:nvSpPr>
        <p:spPr>
          <a:xfrm>
            <a:off x="6194425" y="1675479"/>
            <a:ext cx="5157787" cy="518480"/>
          </a:xfrm>
        </p:spPr>
        <p:txBody>
          <a:bodyPr>
            <a:normAutofit/>
          </a:bodyPr>
          <a:lstStyle/>
          <a:p>
            <a:r>
              <a:rPr lang="en-US" sz="2800" dirty="0"/>
              <a:t>Algorithm</a:t>
            </a:r>
            <a:r>
              <a:rPr lang="en-US" dirty="0"/>
              <a:t>:</a:t>
            </a:r>
          </a:p>
        </p:txBody>
      </p:sp>
      <p:sp>
        <p:nvSpPr>
          <p:cNvPr id="6" name="Content Placeholder 5"/>
          <p:cNvSpPr>
            <a:spLocks noGrp="1"/>
          </p:cNvSpPr>
          <p:nvPr>
            <p:ph sz="half" idx="2"/>
          </p:nvPr>
        </p:nvSpPr>
        <p:spPr>
          <a:xfrm>
            <a:off x="6194425" y="2189461"/>
            <a:ext cx="5157787" cy="3228193"/>
          </a:xfrm>
        </p:spPr>
        <p:txBody>
          <a:bodyPr>
            <a:normAutofit lnSpcReduction="10000"/>
          </a:bodyPr>
          <a:lstStyle/>
          <a:p>
            <a:pPr>
              <a:buNone/>
            </a:pPr>
            <a:r>
              <a:rPr lang="en-US" altLang="en-US" dirty="0"/>
              <a:t>a step-by-step procedure for solving a problem or accomplishing some end </a:t>
            </a:r>
            <a:r>
              <a:rPr lang="en-US" altLang="en-US" i="1" dirty="0"/>
              <a:t>especially by a computer</a:t>
            </a:r>
          </a:p>
          <a:p>
            <a:pPr>
              <a:buNone/>
            </a:pPr>
            <a:endParaRPr lang="en-US" altLang="en-US" b="1" i="1" dirty="0">
              <a:ln w="9525">
                <a:solidFill>
                  <a:schemeClr val="bg1"/>
                </a:solidFill>
                <a:prstDash val="solid"/>
              </a:ln>
              <a:effectLst>
                <a:outerShdw blurRad="12700" dist="38100" dir="2700000" algn="tl" rotWithShape="0">
                  <a:schemeClr val="bg1">
                    <a:lumMod val="50000"/>
                  </a:schemeClr>
                </a:outerShdw>
              </a:effectLst>
            </a:endParaRPr>
          </a:p>
          <a:p>
            <a:pPr algn="ctr">
              <a:buNone/>
            </a:pPr>
            <a:r>
              <a:rPr lang="en-US" altLang="en-US" sz="3200" b="1" dirty="0">
                <a:ln w="9525">
                  <a:solidFill>
                    <a:schemeClr val="bg1"/>
                  </a:solidFill>
                  <a:prstDash val="solid"/>
                </a:ln>
                <a:effectLst>
                  <a:outerShdw blurRad="12700" dist="38100" dir="2700000" algn="tl" rotWithShape="0">
                    <a:schemeClr val="bg1">
                      <a:lumMod val="50000"/>
                    </a:schemeClr>
                  </a:outerShdw>
                </a:effectLst>
              </a:rPr>
              <a:t>Programming is like </a:t>
            </a:r>
          </a:p>
          <a:p>
            <a:pPr algn="ctr">
              <a:buNone/>
            </a:pPr>
            <a:r>
              <a:rPr lang="en-US" altLang="en-US" sz="3200" b="1" dirty="0">
                <a:ln w="9525">
                  <a:solidFill>
                    <a:schemeClr val="bg1"/>
                  </a:solidFill>
                  <a:prstDash val="solid"/>
                </a:ln>
                <a:effectLst>
                  <a:outerShdw blurRad="12700" dist="38100" dir="2700000" algn="tl" rotWithShape="0">
                    <a:schemeClr val="bg1">
                      <a:lumMod val="50000"/>
                    </a:schemeClr>
                  </a:outerShdw>
                </a:effectLst>
              </a:rPr>
              <a:t>a building block</a:t>
            </a:r>
          </a:p>
        </p:txBody>
      </p:sp>
      <p:sp>
        <p:nvSpPr>
          <p:cNvPr id="4" name="Footer Placeholder 3"/>
          <p:cNvSpPr>
            <a:spLocks noGrp="1"/>
          </p:cNvSpPr>
          <p:nvPr>
            <p:ph type="ftr" sz="quarter" idx="11"/>
          </p:nvPr>
        </p:nvSpPr>
        <p:spPr/>
        <p:txBody>
          <a:bodyPr/>
          <a:lstStyle/>
          <a:p>
            <a:r>
              <a:rPr lang="en-US" dirty="0"/>
              <a:t>Lesson 0 - Summer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7</a:t>
            </a:fld>
            <a:endParaRPr lang="en-US" dirty="0"/>
          </a:p>
        </p:txBody>
      </p:sp>
      <p:sp>
        <p:nvSpPr>
          <p:cNvPr id="7" name="TextBox 6">
            <a:extLst>
              <a:ext uri="{FF2B5EF4-FFF2-40B4-BE49-F238E27FC236}">
                <a16:creationId xmlns:a16="http://schemas.microsoft.com/office/drawing/2014/main" id="{5E95A429-8817-4965-B3A3-61BA4BD8D139}"/>
              </a:ext>
            </a:extLst>
          </p:cNvPr>
          <p:cNvSpPr txBox="1"/>
          <p:nvPr/>
        </p:nvSpPr>
        <p:spPr>
          <a:xfrm>
            <a:off x="1052052" y="3089468"/>
            <a:ext cx="3746091" cy="584775"/>
          </a:xfrm>
          <a:prstGeom prst="rect">
            <a:avLst/>
          </a:prstGeom>
          <a:noFill/>
        </p:spPr>
        <p:txBody>
          <a:bodyPr wrap="square" rtlCol="0">
            <a:spAutoFit/>
          </a:bodyPr>
          <a:lstStyle/>
          <a:p>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Algorithmic Thinking</a:t>
            </a:r>
          </a:p>
        </p:txBody>
      </p:sp>
      <p:sp>
        <p:nvSpPr>
          <p:cNvPr id="8" name="Thought Bubble: Cloud 7">
            <a:extLst>
              <a:ext uri="{FF2B5EF4-FFF2-40B4-BE49-F238E27FC236}">
                <a16:creationId xmlns:a16="http://schemas.microsoft.com/office/drawing/2014/main" id="{29A28251-76D9-4A4D-AE31-B1769F8FCCBE}"/>
              </a:ext>
            </a:extLst>
          </p:cNvPr>
          <p:cNvSpPr/>
          <p:nvPr/>
        </p:nvSpPr>
        <p:spPr>
          <a:xfrm>
            <a:off x="653845" y="2143433"/>
            <a:ext cx="4542503" cy="2807109"/>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8AC380C-215F-484C-AB9C-48F636FD6467}"/>
              </a:ext>
            </a:extLst>
          </p:cNvPr>
          <p:cNvSpPr txBox="1"/>
          <p:nvPr/>
        </p:nvSpPr>
        <p:spPr>
          <a:xfrm>
            <a:off x="3111591" y="2611632"/>
            <a:ext cx="1368311" cy="369332"/>
          </a:xfrm>
          <a:prstGeom prst="rect">
            <a:avLst/>
          </a:prstGeom>
          <a:noFill/>
        </p:spPr>
        <p:txBody>
          <a:bodyPr wrap="square" rtlCol="0">
            <a:spAutoFit/>
          </a:bodyPr>
          <a:lstStyle/>
          <a:p>
            <a:r>
              <a:rPr lang="en-US" dirty="0"/>
              <a:t>Computers?</a:t>
            </a:r>
          </a:p>
        </p:txBody>
      </p:sp>
      <p:sp>
        <p:nvSpPr>
          <p:cNvPr id="10" name="TextBox 9">
            <a:extLst>
              <a:ext uri="{FF2B5EF4-FFF2-40B4-BE49-F238E27FC236}">
                <a16:creationId xmlns:a16="http://schemas.microsoft.com/office/drawing/2014/main" id="{276D8AE5-5458-44AE-8CEF-30CBB43BD835}"/>
              </a:ext>
            </a:extLst>
          </p:cNvPr>
          <p:cNvSpPr txBox="1"/>
          <p:nvPr/>
        </p:nvSpPr>
        <p:spPr>
          <a:xfrm>
            <a:off x="1875945" y="3803557"/>
            <a:ext cx="1368311" cy="369332"/>
          </a:xfrm>
          <a:prstGeom prst="rect">
            <a:avLst/>
          </a:prstGeom>
          <a:noFill/>
        </p:spPr>
        <p:txBody>
          <a:bodyPr wrap="square" rtlCol="0">
            <a:spAutoFit/>
          </a:bodyPr>
          <a:lstStyle/>
          <a:p>
            <a:r>
              <a:rPr lang="en-US" dirty="0"/>
              <a:t>Science?</a:t>
            </a:r>
          </a:p>
        </p:txBody>
      </p:sp>
    </p:spTree>
    <p:extLst>
      <p:ext uri="{BB962C8B-B14F-4D97-AF65-F5344CB8AC3E}">
        <p14:creationId xmlns:p14="http://schemas.microsoft.com/office/powerpoint/2010/main" val="406681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solidFill>
                  <a:schemeClr val="accent2"/>
                </a:solidFill>
              </a:rPr>
              <a:t>About this course</a:t>
            </a:r>
          </a:p>
          <a:p>
            <a:pPr lvl="1"/>
            <a:r>
              <a:rPr lang="en-US" dirty="0">
                <a:solidFill>
                  <a:schemeClr val="accent2"/>
                </a:solidFill>
              </a:rPr>
              <a:t>Learning objectives</a:t>
            </a:r>
          </a:p>
          <a:p>
            <a:pPr lvl="1"/>
            <a:r>
              <a:rPr lang="en-US" dirty="0">
                <a:solidFill>
                  <a:schemeClr val="accent2"/>
                </a:solidFill>
              </a:rPr>
              <a:t>Other similar courses</a:t>
            </a:r>
          </a:p>
          <a:p>
            <a:pPr lvl="1"/>
            <a:r>
              <a:rPr lang="en-US" dirty="0">
                <a:solidFill>
                  <a:schemeClr val="accent2"/>
                </a:solidFill>
              </a:rPr>
              <a:t>Course components</a:t>
            </a:r>
          </a:p>
          <a:p>
            <a:r>
              <a:rPr lang="en-US" dirty="0"/>
              <a:t>Our learning model</a:t>
            </a:r>
          </a:p>
        </p:txBody>
      </p:sp>
      <p:sp>
        <p:nvSpPr>
          <p:cNvPr id="6" name="Footer Placeholder 5"/>
          <p:cNvSpPr>
            <a:spLocks noGrp="1"/>
          </p:cNvSpPr>
          <p:nvPr>
            <p:ph type="ftr" sz="quarter" idx="11"/>
          </p:nvPr>
        </p:nvSpPr>
        <p:spPr/>
        <p:txBody>
          <a:bodyPr/>
          <a:lstStyle/>
          <a:p>
            <a:r>
              <a:rPr lang="en-US" dirty="0">
                <a:solidFill>
                  <a:schemeClr val="bg1"/>
                </a:solidFill>
              </a:rPr>
              <a:t>Lesson 0 - Summer 2022</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8</a:t>
            </a:fld>
            <a:endParaRPr lang="en-US" dirty="0">
              <a:solidFill>
                <a:schemeClr val="bg1"/>
              </a:solidFill>
            </a:endParaRPr>
          </a:p>
        </p:txBody>
      </p:sp>
      <p:sp>
        <p:nvSpPr>
          <p:cNvPr id="4" name="Right Arrow 3"/>
          <p:cNvSpPr/>
          <p:nvPr/>
        </p:nvSpPr>
        <p:spPr>
          <a:xfrm flipH="1">
            <a:off x="3827868" y="3015869"/>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Content Placeholder 7">
            <a:extLst>
              <a:ext uri="{FF2B5EF4-FFF2-40B4-BE49-F238E27FC236}">
                <a16:creationId xmlns:a16="http://schemas.microsoft.com/office/drawing/2014/main" id="{575C4568-0169-BD4B-6256-237D9DFA4497}"/>
              </a:ext>
            </a:extLst>
          </p:cNvPr>
          <p:cNvSpPr>
            <a:spLocks noGrp="1"/>
          </p:cNvSpPr>
          <p:nvPr>
            <p:ph sz="half" idx="2"/>
          </p:nvPr>
        </p:nvSpPr>
        <p:spPr>
          <a:xfrm>
            <a:off x="6172200" y="1825625"/>
            <a:ext cx="5181600" cy="4285089"/>
          </a:xfrm>
        </p:spPr>
        <p:txBody>
          <a:bodyPr>
            <a:normAutofit/>
          </a:bodyPr>
          <a:lstStyle/>
          <a:p>
            <a:r>
              <a:rPr lang="en-US" dirty="0"/>
              <a:t>Tools and resources</a:t>
            </a:r>
          </a:p>
          <a:p>
            <a:pPr lvl="1"/>
            <a:r>
              <a:rPr lang="en-US" dirty="0"/>
              <a:t>Course Website</a:t>
            </a:r>
          </a:p>
          <a:p>
            <a:pPr lvl="1"/>
            <a:r>
              <a:rPr lang="en-US" dirty="0"/>
              <a:t>Ed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21" name="Rectangle: Rounded Corners 20">
            <a:extLst>
              <a:ext uri="{FF2B5EF4-FFF2-40B4-BE49-F238E27FC236}">
                <a16:creationId xmlns:a16="http://schemas.microsoft.com/office/drawing/2014/main" id="{E6D2B614-912A-4DEA-1AE0-75023F22E337}"/>
              </a:ext>
            </a:extLst>
          </p:cNvPr>
          <p:cNvSpPr/>
          <p:nvPr/>
        </p:nvSpPr>
        <p:spPr>
          <a:xfrm>
            <a:off x="6096000" y="311923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5">
            <a:extLst>
              <a:ext uri="{FF2B5EF4-FFF2-40B4-BE49-F238E27FC236}">
                <a16:creationId xmlns:a16="http://schemas.microsoft.com/office/drawing/2014/main" id="{44DC2C8E-3D0B-5829-C339-68404D7725E1}"/>
              </a:ext>
            </a:extLst>
          </p:cNvPr>
          <p:cNvSpPr/>
          <p:nvPr/>
        </p:nvSpPr>
        <p:spPr>
          <a:xfrm>
            <a:off x="5437239" y="348948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ACC4AC0-EA59-DA9C-E4B7-6ADA90CADD6F}"/>
              </a:ext>
            </a:extLst>
          </p:cNvPr>
          <p:cNvSpPr txBox="1"/>
          <p:nvPr/>
        </p:nvSpPr>
        <p:spPr>
          <a:xfrm>
            <a:off x="4527576" y="3346349"/>
            <a:ext cx="994816" cy="461665"/>
          </a:xfrm>
          <a:prstGeom prst="rect">
            <a:avLst/>
          </a:prstGeom>
          <a:noFill/>
        </p:spPr>
        <p:txBody>
          <a:bodyPr wrap="square" rtlCol="0">
            <a:spAutoFit/>
          </a:bodyPr>
          <a:lstStyle/>
          <a:p>
            <a:r>
              <a:rPr lang="en-US" sz="2400" dirty="0">
                <a:solidFill>
                  <a:schemeClr val="accent1">
                    <a:lumMod val="75000"/>
                    <a:lumOff val="25000"/>
                  </a:schemeClr>
                </a:solidFill>
              </a:rPr>
              <a:t>(Fri)</a:t>
            </a:r>
          </a:p>
        </p:txBody>
      </p:sp>
    </p:spTree>
    <p:extLst>
      <p:ext uri="{BB962C8B-B14F-4D97-AF65-F5344CB8AC3E}">
        <p14:creationId xmlns:p14="http://schemas.microsoft.com/office/powerpoint/2010/main" val="372204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85000" lnSpcReduction="20000"/>
          </a:bodyPr>
          <a:lstStyle/>
          <a:p>
            <a:pPr marL="0" indent="0">
              <a:buNone/>
            </a:pPr>
            <a:r>
              <a:rPr lang="en-US" i="1" dirty="0"/>
              <a:t>or, “What will I learn in this class?”</a:t>
            </a:r>
          </a:p>
          <a:p>
            <a:pPr>
              <a:spcBef>
                <a:spcPts val="1800"/>
              </a:spcBef>
            </a:pPr>
            <a:r>
              <a:rPr lang="en-US" b="1" dirty="0"/>
              <a:t>Functionality/Behavior:</a:t>
            </a:r>
            <a:r>
              <a:rPr lang="en-US" dirty="0"/>
              <a:t> Write functionally correct Java programs that meet a provided specification and/or solve a specified problem</a:t>
            </a:r>
          </a:p>
          <a:p>
            <a:pPr>
              <a:spcBef>
                <a:spcPts val="1800"/>
              </a:spcBef>
            </a:pPr>
            <a:r>
              <a:rPr lang="en-US" b="1" dirty="0"/>
              <a:t>Functional Decomposition:</a:t>
            </a:r>
            <a:r>
              <a:rPr lang="en-US" dirty="0"/>
              <a:t> Break down problems into </a:t>
            </a:r>
            <a:r>
              <a:rPr lang="en-US" dirty="0" err="1"/>
              <a:t>subproblems</a:t>
            </a:r>
            <a:r>
              <a:rPr lang="en-US" dirty="0"/>
              <a:t> that are modular and reusable, and define methods to represent those </a:t>
            </a:r>
            <a:r>
              <a:rPr lang="en-US" dirty="0" err="1"/>
              <a:t>subproblems</a:t>
            </a:r>
            <a:endParaRPr lang="en-US" dirty="0"/>
          </a:p>
          <a:p>
            <a:pPr>
              <a:spcBef>
                <a:spcPts val="1800"/>
              </a:spcBef>
            </a:pPr>
            <a:r>
              <a:rPr lang="en-US" b="1" dirty="0"/>
              <a:t>Control Structures:</a:t>
            </a:r>
            <a:r>
              <a:rPr lang="en-US" dirty="0"/>
              <a:t> Select and apply control structures (e.g. methods, loops, conditionals) to manage the flow of control and information in programs</a:t>
            </a:r>
          </a:p>
          <a:p>
            <a:pPr>
              <a:spcBef>
                <a:spcPts val="1800"/>
              </a:spcBef>
            </a:pPr>
            <a:r>
              <a:rPr lang="en-US" b="1" dirty="0"/>
              <a:t>Data Abstraction:</a:t>
            </a:r>
            <a:r>
              <a:rPr lang="en-US" dirty="0"/>
              <a:t> Select and apply basic data abstractions (e.g. variables, parameters, arrays, classes) to manage and manipulate data in programs</a:t>
            </a:r>
          </a:p>
          <a:p>
            <a:pPr>
              <a:spcBef>
                <a:spcPts val="1800"/>
              </a:spcBef>
            </a:pPr>
            <a:r>
              <a:rPr lang="en-US" b="1" dirty="0"/>
              <a:t>Code Quality:</a:t>
            </a:r>
            <a:r>
              <a:rPr lang="en-US" dirty="0"/>
              <a:t> Define programs that are well-written, readable, maintainable, and conform to established standards</a:t>
            </a:r>
          </a:p>
          <a:p>
            <a:pPr marL="0" indent="0">
              <a:buNone/>
            </a:pPr>
            <a:endParaRPr lang="en-US" i="1" dirty="0"/>
          </a:p>
        </p:txBody>
      </p:sp>
      <p:sp>
        <p:nvSpPr>
          <p:cNvPr id="4" name="Footer Placeholder 3"/>
          <p:cNvSpPr>
            <a:spLocks noGrp="1"/>
          </p:cNvSpPr>
          <p:nvPr>
            <p:ph type="ftr" sz="quarter" idx="11"/>
          </p:nvPr>
        </p:nvSpPr>
        <p:spPr/>
        <p:txBody>
          <a:bodyPr/>
          <a:lstStyle/>
          <a:p>
            <a:r>
              <a:rPr lang="en-US" dirty="0"/>
              <a:t>Lesson 0 - Summer 2022</a:t>
            </a:r>
          </a:p>
        </p:txBody>
      </p:sp>
      <p:sp>
        <p:nvSpPr>
          <p:cNvPr id="5" name="Slide Number Placeholder 4"/>
          <p:cNvSpPr>
            <a:spLocks noGrp="1"/>
          </p:cNvSpPr>
          <p:nvPr>
            <p:ph type="sldNum" sz="quarter" idx="12"/>
          </p:nvPr>
        </p:nvSpPr>
        <p:spPr/>
        <p:txBody>
          <a:bodyPr/>
          <a:lstStyle/>
          <a:p>
            <a:fld id="{9D3C886E-6997-4228-A88B-2272D22D50D1}" type="slidenum">
              <a:rPr lang="en-US" smtClean="0"/>
              <a:pPr/>
              <a:t>9</a:t>
            </a:fld>
            <a:endParaRPr lang="en-US" dirty="0"/>
          </a:p>
        </p:txBody>
      </p:sp>
    </p:spTree>
    <p:extLst>
      <p:ext uri="{BB962C8B-B14F-4D97-AF65-F5344CB8AC3E}">
        <p14:creationId xmlns:p14="http://schemas.microsoft.com/office/powerpoint/2010/main" val="1788542617"/>
      </p:ext>
    </p:extLst>
  </p:cSld>
  <p:clrMapOvr>
    <a:masterClrMapping/>
  </p:clrMapOvr>
</p:sld>
</file>

<file path=ppt/theme/theme1.xml><?xml version="1.0" encoding="utf-8"?>
<a:theme xmlns:a="http://schemas.openxmlformats.org/drawingml/2006/main" name="Office Theme">
  <a:themeElements>
    <a:clrScheme name="Allen School">
      <a:dk1>
        <a:sysClr val="windowText" lastClr="000000"/>
      </a:dk1>
      <a:lt1>
        <a:sysClr val="window" lastClr="FFFFFF"/>
      </a:lt1>
      <a:dk2>
        <a:srgbClr val="373545"/>
      </a:dk2>
      <a:lt2>
        <a:srgbClr val="DCD8DC"/>
      </a:lt2>
      <a:accent1>
        <a:srgbClr val="330065"/>
      </a:accent1>
      <a:accent2>
        <a:srgbClr val="917B4C"/>
      </a:accent2>
      <a:accent3>
        <a:srgbClr val="E8D3A2"/>
      </a:accent3>
      <a:accent4>
        <a:srgbClr val="330065"/>
      </a:accent4>
      <a:accent5>
        <a:srgbClr val="917B4C"/>
      </a:accent5>
      <a:accent6>
        <a:srgbClr val="E8D3A2"/>
      </a:accent6>
      <a:hlink>
        <a:srgbClr val="33006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4364</TotalTime>
  <Words>3201</Words>
  <Application>Microsoft Office PowerPoint</Application>
  <PresentationFormat>Widescreen</PresentationFormat>
  <Paragraphs>394</Paragraphs>
  <Slides>28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Welcome to CSE 142!</vt:lpstr>
      <vt:lpstr>Agenda</vt:lpstr>
      <vt:lpstr>Agenda</vt:lpstr>
      <vt:lpstr>Hi, I’m Ana! (she/her)</vt:lpstr>
      <vt:lpstr>Meet your TAs</vt:lpstr>
      <vt:lpstr>Agenda</vt:lpstr>
      <vt:lpstr>What is Computer Science?</vt:lpstr>
      <vt:lpstr>Agenda</vt:lpstr>
      <vt:lpstr>Learning Objectives</vt:lpstr>
      <vt:lpstr>Other Similar Courses</vt:lpstr>
      <vt:lpstr>Course Components</vt:lpstr>
      <vt:lpstr>Course Components</vt:lpstr>
      <vt:lpstr>Agenda</vt:lpstr>
      <vt:lpstr>PowerPoint Presentation</vt:lpstr>
      <vt:lpstr>Learning in CSE 142 (or anywhere)</vt:lpstr>
      <vt:lpstr>Agenda</vt:lpstr>
      <vt:lpstr>Course Website</vt:lpstr>
      <vt:lpstr>Course Website</vt:lpstr>
      <vt:lpstr>Ed</vt:lpstr>
      <vt:lpstr>Software</vt:lpstr>
      <vt:lpstr>Agenda</vt:lpstr>
      <vt:lpstr>Assessment and Grading</vt:lpstr>
      <vt:lpstr>Assessment</vt:lpstr>
      <vt:lpstr>Resubmission</vt:lpstr>
      <vt:lpstr>Grading</vt:lpstr>
      <vt:lpstr>Agenda</vt:lpstr>
      <vt:lpstr>Collaboration Policy</vt:lpstr>
      <vt:lpstr>Amnesty</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CSE 142!</dc:title>
  <dc:creator>Brett Wortzman</dc:creator>
  <cp:lastModifiedBy>Ana Jojic</cp:lastModifiedBy>
  <cp:revision>65</cp:revision>
  <dcterms:created xsi:type="dcterms:W3CDTF">2020-09-29T18:40:50Z</dcterms:created>
  <dcterms:modified xsi:type="dcterms:W3CDTF">2022-06-24T07:27:10Z</dcterms:modified>
</cp:coreProperties>
</file>